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7" r:id="rId4"/>
    <p:sldId id="269" r:id="rId5"/>
    <p:sldId id="268" r:id="rId6"/>
    <p:sldId id="259" r:id="rId7"/>
    <p:sldId id="261" r:id="rId8"/>
    <p:sldId id="262" r:id="rId9"/>
    <p:sldId id="264" r:id="rId10"/>
    <p:sldId id="263" r:id="rId11"/>
    <p:sldId id="257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5A35"/>
    <a:srgbClr val="0000FF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5" autoAdjust="0"/>
    <p:restoredTop sz="94685" autoAdjust="0"/>
  </p:normalViewPr>
  <p:slideViewPr>
    <p:cSldViewPr>
      <p:cViewPr varScale="1">
        <p:scale>
          <a:sx n="105" d="100"/>
          <a:sy n="105" d="100"/>
        </p:scale>
        <p:origin x="116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DC537E-BC24-4C2B-A3AD-DD9E072EF30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C39F4-6444-4004-ACB7-DB69D0E3528C}" type="datetime8">
              <a:rPr lang="zh-CN" altLang="en-US"/>
              <a:pPr>
                <a:defRPr/>
              </a:pPr>
              <a:t>2023年6月10日6时19分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435056-F3AE-4382-9499-C49C89618B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496619"/>
      </p:ext>
    </p:extLst>
  </p:cSld>
  <p:clrMapOvr>
    <a:masterClrMapping/>
  </p:clrMapOvr>
  <p:transition>
    <p:cut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4C85E-61DA-4F09-A23A-2052BA94D456}" type="datetime8">
              <a:rPr lang="zh-CN" altLang="en-US"/>
              <a:pPr>
                <a:defRPr/>
              </a:pPr>
              <a:t>2023年6月10日6时19分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60BAE9-F848-4474-8D9F-224E98BC72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6854288"/>
      </p:ext>
    </p:extLst>
  </p:cSld>
  <p:clrMapOvr>
    <a:masterClrMapping/>
  </p:clrMapOvr>
  <p:transition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FAADA-4B25-45B4-A96A-09D95C8BAB13}" type="datetime8">
              <a:rPr lang="zh-CN" altLang="en-US"/>
              <a:pPr>
                <a:defRPr/>
              </a:pPr>
              <a:t>2023年6月10日6时19分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031A5E-8313-4729-BA71-C2145A7C7E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577640"/>
      </p:ext>
    </p:extLst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8AD4F-80B5-4546-A355-06664ECC7DD4}" type="datetime8">
              <a:rPr lang="zh-CN" altLang="en-US"/>
              <a:pPr>
                <a:defRPr/>
              </a:pPr>
              <a:t>2023年6月10日6时19分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E6225-EFF9-49A3-9D1A-C359685C46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822000"/>
      </p:ext>
    </p:extLst>
  </p:cSld>
  <p:clrMapOvr>
    <a:masterClrMapping/>
  </p:clrMapOvr>
  <p:transition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ED25C-1E81-424A-A518-E8CCA2AF5425}" type="datetime8">
              <a:rPr lang="zh-CN" altLang="en-US"/>
              <a:pPr>
                <a:defRPr/>
              </a:pPr>
              <a:t>2023年6月10日6时19分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077CAC-6F62-4563-B6E4-35D070251B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6305029"/>
      </p:ext>
    </p:extLst>
  </p:cSld>
  <p:clrMapOvr>
    <a:masterClrMapping/>
  </p:clrMapOvr>
  <p:transition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377DC-7345-44DC-9589-5065CC481278}" type="datetime8">
              <a:rPr lang="zh-CN" altLang="en-US"/>
              <a:pPr>
                <a:defRPr/>
              </a:pPr>
              <a:t>2023年6月10日6时19分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1FDCB2-2E79-4DD0-9FB0-CE20D17D3B6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4020372"/>
      </p:ext>
    </p:extLst>
  </p:cSld>
  <p:clrMapOvr>
    <a:masterClrMapping/>
  </p:clrMapOvr>
  <p:transition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CF677-EA20-463C-B278-23E82D1C5FF0}" type="datetime8">
              <a:rPr lang="zh-CN" altLang="en-US"/>
              <a:pPr>
                <a:defRPr/>
              </a:pPr>
              <a:t>2023年6月10日6时19分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22775D-4343-4341-A0FD-0EAD9A06FCB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3995524"/>
      </p:ext>
    </p:extLst>
  </p:cSld>
  <p:clrMapOvr>
    <a:masterClrMapping/>
  </p:clrMapOvr>
  <p:transition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241FE-25E5-4991-8482-D52D5ABC4D55}" type="datetime8">
              <a:rPr lang="zh-CN" altLang="en-US"/>
              <a:pPr>
                <a:defRPr/>
              </a:pPr>
              <a:t>2023年6月10日6时19分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CA0F6D-017C-4FF7-963B-0244ACD1AD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0339889"/>
      </p:ext>
    </p:extLst>
  </p:cSld>
  <p:clrMapOvr>
    <a:masterClrMapping/>
  </p:clrMapOvr>
  <p:transition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81750-2CAA-4831-8D0F-D20C7A40642E}" type="datetime8">
              <a:rPr lang="zh-CN" altLang="en-US"/>
              <a:pPr>
                <a:defRPr/>
              </a:pPr>
              <a:t>2023年6月10日6时19分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2C6D30-EFBC-4218-B987-EAF6D92C5C7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5374154"/>
      </p:ext>
    </p:extLst>
  </p:cSld>
  <p:clrMapOvr>
    <a:masterClrMapping/>
  </p:clrMapOvr>
  <p:transition>
    <p:cut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4AC34-2AE8-47CA-A1F3-84171D4F8945}" type="datetime8">
              <a:rPr lang="zh-CN" altLang="en-US"/>
              <a:pPr>
                <a:defRPr/>
              </a:pPr>
              <a:t>2023年6月10日6时19分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6A4BE0-5C76-4AB8-A22F-D239EE0A90C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2527446"/>
      </p:ext>
    </p:extLst>
  </p:cSld>
  <p:clrMapOvr>
    <a:masterClrMapping/>
  </p:clrMapOvr>
  <p:transition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CB91E-3956-4ACD-B836-9C5B98D6946B}" type="datetime8">
              <a:rPr lang="zh-CN" altLang="en-US"/>
              <a:pPr>
                <a:defRPr/>
              </a:pPr>
              <a:t>2023年6月10日6时19分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75622E-AE14-4FDA-8AEF-B1C056D8C79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3639597"/>
      </p:ext>
    </p:extLst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6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E35A3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05200" y="0"/>
            <a:ext cx="510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800" b="1">
                <a:latin typeface="华文隶书" pitchFamily="2" charset="-122"/>
                <a:ea typeface="华文隶书" pitchFamily="2" charset="-122"/>
              </a:defRPr>
            </a:lvl1pPr>
          </a:lstStyle>
          <a:p>
            <a:pPr>
              <a:defRPr/>
            </a:pPr>
            <a:fld id="{8DF4FFA2-0B48-4BD3-9345-9A69FFD99B67}" type="datetime8">
              <a:rPr lang="zh-CN" altLang="en-US"/>
              <a:pPr>
                <a:defRPr/>
              </a:pPr>
              <a:t>2023年6月10日6时19分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04AB53F-CB20-43A8-A608-B11D6A67098F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32" name="AutoShape 7"/>
          <p:cNvSpPr>
            <a:spLocks noChangeArrowheads="1"/>
          </p:cNvSpPr>
          <p:nvPr userDrawn="1"/>
        </p:nvSpPr>
        <p:spPr bwMode="auto">
          <a:xfrm>
            <a:off x="0" y="457200"/>
            <a:ext cx="9144000" cy="57912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3" name="Rectangle 8"/>
          <p:cNvSpPr>
            <a:spLocks noChangeArrowheads="1"/>
          </p:cNvSpPr>
          <p:nvPr userDrawn="1"/>
        </p:nvSpPr>
        <p:spPr bwMode="auto">
          <a:xfrm>
            <a:off x="0" y="457200"/>
            <a:ext cx="7467600" cy="5791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34" name="Text Box 10"/>
          <p:cNvSpPr txBox="1">
            <a:spLocks noChangeArrowheads="1"/>
          </p:cNvSpPr>
          <p:nvPr userDrawn="1"/>
        </p:nvSpPr>
        <p:spPr bwMode="auto">
          <a:xfrm>
            <a:off x="1981200" y="6262688"/>
            <a:ext cx="5105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舒体" pitchFamily="2" charset="-122"/>
              </a:rPr>
              <a:t>信息技术基础教案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981200" y="1295400"/>
            <a:ext cx="533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" name="Line 13"/>
          <p:cNvSpPr>
            <a:spLocks noChangeShapeType="1"/>
          </p:cNvSpPr>
          <p:nvPr userDrawn="1"/>
        </p:nvSpPr>
        <p:spPr bwMode="auto">
          <a:xfrm>
            <a:off x="0" y="1295400"/>
            <a:ext cx="3200400" cy="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7" name="AutoShape 11">
            <a:hlinkClick r:id="rId13" action="ppaction://hlinksldjump"/>
          </p:cNvPr>
          <p:cNvSpPr>
            <a:spLocks noChangeArrowheads="1"/>
          </p:cNvSpPr>
          <p:nvPr userDrawn="1"/>
        </p:nvSpPr>
        <p:spPr bwMode="auto">
          <a:xfrm>
            <a:off x="539750" y="914400"/>
            <a:ext cx="1295400" cy="457200"/>
          </a:xfrm>
          <a:prstGeom prst="flowChartAlternateProcess">
            <a:avLst/>
          </a:prstGeom>
          <a:gradFill rotWithShape="0">
            <a:gsLst>
              <a:gs pos="0">
                <a:srgbClr val="EC0000"/>
              </a:gs>
              <a:gs pos="50000">
                <a:srgbClr val="C13009"/>
              </a:gs>
              <a:gs pos="100000">
                <a:srgbClr val="EC000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首页</a:t>
            </a:r>
          </a:p>
        </p:txBody>
      </p:sp>
      <p:sp>
        <p:nvSpPr>
          <p:cNvPr id="1038" name="AutoShape 14">
            <a:hlinkClick r:id="rId14" action="ppaction://hlinksldjump" highlightClick="1"/>
            <a:hlinkHover r:id="" action="ppaction://noaction" highlightClick="1"/>
          </p:cNvPr>
          <p:cNvSpPr>
            <a:spLocks noChangeArrowheads="1"/>
          </p:cNvSpPr>
          <p:nvPr userDrawn="1"/>
        </p:nvSpPr>
        <p:spPr bwMode="auto">
          <a:xfrm>
            <a:off x="2101850" y="914400"/>
            <a:ext cx="1295400" cy="457200"/>
          </a:xfrm>
          <a:prstGeom prst="flowChartAlternateProcess">
            <a:avLst/>
          </a:prstGeom>
          <a:gradFill rotWithShape="0">
            <a:gsLst>
              <a:gs pos="0">
                <a:srgbClr val="EC0000"/>
              </a:gs>
              <a:gs pos="50000">
                <a:srgbClr val="C13009"/>
              </a:gs>
              <a:gs pos="100000">
                <a:srgbClr val="EC000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基础知识</a:t>
            </a:r>
          </a:p>
        </p:txBody>
      </p:sp>
      <p:sp>
        <p:nvSpPr>
          <p:cNvPr id="1039" name="AutoShape 15">
            <a:hlinkClick r:id="rId15" action="ppaction://hlinksldjump" highlightClick="1"/>
            <a:hlinkHover r:id="" action="ppaction://noaction" highlightClick="1"/>
          </p:cNvPr>
          <p:cNvSpPr>
            <a:spLocks noChangeArrowheads="1"/>
          </p:cNvSpPr>
          <p:nvPr userDrawn="1"/>
        </p:nvSpPr>
        <p:spPr bwMode="auto">
          <a:xfrm>
            <a:off x="5226050" y="914400"/>
            <a:ext cx="1295400" cy="457200"/>
          </a:xfrm>
          <a:prstGeom prst="flowChartAlternateProcess">
            <a:avLst/>
          </a:prstGeom>
          <a:gradFill rotWithShape="0">
            <a:gsLst>
              <a:gs pos="0">
                <a:srgbClr val="EC0000"/>
              </a:gs>
              <a:gs pos="50000">
                <a:srgbClr val="C13009"/>
              </a:gs>
              <a:gs pos="100000">
                <a:srgbClr val="EC000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解剖电脑</a:t>
            </a:r>
          </a:p>
        </p:txBody>
      </p:sp>
      <p:sp>
        <p:nvSpPr>
          <p:cNvPr id="1040" name="AutoShape 16">
            <a:hlinkClick r:id="rId16" action="ppaction://hlinksldjump" highlightClick="1"/>
            <a:hlinkHover r:id="" action="ppaction://noaction" highlightClick="1"/>
          </p:cNvPr>
          <p:cNvSpPr>
            <a:spLocks noChangeArrowheads="1"/>
          </p:cNvSpPr>
          <p:nvPr userDrawn="1"/>
        </p:nvSpPr>
        <p:spPr bwMode="auto">
          <a:xfrm>
            <a:off x="6788150" y="914400"/>
            <a:ext cx="1295400" cy="457200"/>
          </a:xfrm>
          <a:prstGeom prst="flowChartAlternateProcess">
            <a:avLst/>
          </a:prstGeom>
          <a:gradFill rotWithShape="0">
            <a:gsLst>
              <a:gs pos="0">
                <a:srgbClr val="EC0000"/>
              </a:gs>
              <a:gs pos="50000">
                <a:srgbClr val="C13009"/>
              </a:gs>
              <a:gs pos="100000">
                <a:srgbClr val="EC000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小结 </a:t>
            </a:r>
          </a:p>
        </p:txBody>
      </p:sp>
      <p:sp>
        <p:nvSpPr>
          <p:cNvPr id="1041" name="AutoShape 22">
            <a:hlinkClick r:id="" action="ppaction://hlinkshowjump?jump=endshow" highlightClick="1"/>
          </p:cNvPr>
          <p:cNvSpPr>
            <a:spLocks noChangeArrowheads="1"/>
          </p:cNvSpPr>
          <p:nvPr userDrawn="1"/>
        </p:nvSpPr>
        <p:spPr bwMode="auto">
          <a:xfrm>
            <a:off x="8567738" y="6275388"/>
            <a:ext cx="576262" cy="576262"/>
          </a:xfrm>
          <a:prstGeom prst="star16">
            <a:avLst>
              <a:gd name="adj" fmla="val 37500"/>
            </a:avLst>
          </a:prstGeom>
          <a:gradFill rotWithShape="0">
            <a:gsLst>
              <a:gs pos="0">
                <a:srgbClr val="FF66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退出</a:t>
            </a:r>
          </a:p>
        </p:txBody>
      </p:sp>
      <p:sp>
        <p:nvSpPr>
          <p:cNvPr id="1042" name="AutoShape 15">
            <a:hlinkClick r:id="rId17" action="ppaction://hlinksldjump" highlightClick="1"/>
            <a:hlinkHover r:id="" action="ppaction://noaction" highlightClick="1"/>
          </p:cNvPr>
          <p:cNvSpPr>
            <a:spLocks noChangeArrowheads="1"/>
          </p:cNvSpPr>
          <p:nvPr userDrawn="1"/>
        </p:nvSpPr>
        <p:spPr bwMode="auto">
          <a:xfrm>
            <a:off x="3663950" y="914400"/>
            <a:ext cx="1295400" cy="457200"/>
          </a:xfrm>
          <a:prstGeom prst="flowChartAlternateProcess">
            <a:avLst/>
          </a:prstGeom>
          <a:gradFill rotWithShape="0">
            <a:gsLst>
              <a:gs pos="0">
                <a:srgbClr val="EC0000"/>
              </a:gs>
              <a:gs pos="50000">
                <a:srgbClr val="C13009"/>
              </a:gs>
              <a:gs pos="100000">
                <a:srgbClr val="EC000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进制转换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ut thruBlk="1"/>
  </p:transition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23398;&#21069;&#25945;&#32946;.ppt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6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F3F0C6F-9054-4A4F-8AAC-805231AA7DA6}" type="datetime8">
              <a:rPr lang="zh-CN" altLang="en-US" sz="2800" smtClean="0">
                <a:latin typeface="华文隶书" panose="02010800040101010101" pitchFamily="2" charset="-122"/>
                <a:ea typeface="华文隶书" panose="02010800040101010101" pitchFamily="2" charset="-122"/>
              </a:rPr>
              <a:pPr eaLnBrk="1" hangingPunct="1"/>
              <a:t>2023年6月10日6时19分</a:t>
            </a:fld>
            <a:endParaRPr lang="en-US" altLang="zh-CN" sz="280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1" name="Picture 16" descr="电脑图片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7200"/>
            <a:ext cx="3838575" cy="31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AutoShape 4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33400" y="914400"/>
            <a:ext cx="1295400" cy="457200"/>
          </a:xfrm>
          <a:prstGeom prst="flowChartAlternateProcess">
            <a:avLst/>
          </a:prstGeom>
          <a:gradFill rotWithShape="0">
            <a:gsLst>
              <a:gs pos="0">
                <a:srgbClr val="1471B6"/>
              </a:gs>
              <a:gs pos="100000">
                <a:srgbClr val="1054CE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首页</a:t>
            </a:r>
          </a:p>
        </p:txBody>
      </p:sp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3779838" y="2708275"/>
            <a:ext cx="5184775" cy="1295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基础知识</a:t>
            </a:r>
          </a:p>
        </p:txBody>
      </p:sp>
    </p:spTree>
  </p:cSld>
  <p:clrMapOvr>
    <a:masterClrMapping/>
  </p:clrMapOvr>
  <p:transition advClick="0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16CF960-97EB-48AA-9BF7-9801B95CE91D}" type="datetime8">
              <a:rPr lang="zh-CN" altLang="en-US" sz="2800" smtClean="0">
                <a:latin typeface="华文隶书" panose="02010800040101010101" pitchFamily="2" charset="-122"/>
                <a:ea typeface="华文隶书" panose="02010800040101010101" pitchFamily="2" charset="-122"/>
              </a:rPr>
              <a:pPr eaLnBrk="1" hangingPunct="1"/>
              <a:t>2023年6月10日6时19分</a:t>
            </a:fld>
            <a:endParaRPr lang="en-US" altLang="zh-CN" sz="280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测试题：</a:t>
            </a:r>
          </a:p>
          <a:p>
            <a:pPr lvl="1" eaLnBrk="1" hangingPunct="1"/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常用的个人计算机硬件系统一般包括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________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、输入设备和输出设备。</a:t>
            </a:r>
          </a:p>
          <a:p>
            <a:pPr lvl="1" eaLnBrk="1" hangingPunct="1"/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最基本的输入设备是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______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和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_______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</a:p>
          <a:p>
            <a:pPr lvl="1" eaLnBrk="1" hangingPunct="1"/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并行接口常用于连接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_________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。汉字处理需要有中文操作系统的支持，如：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Office 2000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中文版。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(     )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692275" y="2924175"/>
            <a:ext cx="1081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主机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787900" y="3500438"/>
            <a:ext cx="86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键盘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6300788" y="3500438"/>
            <a:ext cx="1008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鼠标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4860925" y="4005263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打印机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059113" y="4941888"/>
            <a:ext cx="576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1273" name="AutoShape 15">
            <a:hlinkClick r:id="rId2" action="ppaction://hlinksldjump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26050" y="914400"/>
            <a:ext cx="1295400" cy="457200"/>
          </a:xfrm>
          <a:prstGeom prst="flowChartAlternateProcess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解剖电脑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4583" grpId="0"/>
      <p:bldP spid="24584" grpId="0"/>
      <p:bldP spid="245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50A69ED-ADF6-4A13-A3C2-64DABE6294C8}" type="datetime8">
              <a:rPr lang="zh-CN" altLang="en-US" sz="2800" smtClean="0">
                <a:latin typeface="华文隶书" panose="02010800040101010101" pitchFamily="2" charset="-122"/>
                <a:ea typeface="华文隶书" panose="02010800040101010101" pitchFamily="2" charset="-122"/>
              </a:rPr>
              <a:pPr eaLnBrk="1" hangingPunct="1"/>
              <a:t>2023年6月10日6时19分</a:t>
            </a:fld>
            <a:endParaRPr lang="en-US" altLang="zh-CN" sz="280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291" name="AutoShape 10"/>
          <p:cNvSpPr>
            <a:spLocks noChangeArrowheads="1"/>
          </p:cNvSpPr>
          <p:nvPr/>
        </p:nvSpPr>
        <p:spPr bwMode="auto">
          <a:xfrm>
            <a:off x="6781800" y="914400"/>
            <a:ext cx="1655763" cy="457200"/>
          </a:xfrm>
          <a:prstGeom prst="flowChartAlternateProcess">
            <a:avLst/>
          </a:prstGeom>
          <a:gradFill rotWithShape="0">
            <a:gsLst>
              <a:gs pos="0">
                <a:srgbClr val="1054CE"/>
              </a:gs>
              <a:gs pos="50000">
                <a:srgbClr val="1471B6"/>
              </a:gs>
              <a:gs pos="100000">
                <a:srgbClr val="1054CE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小结 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2362200" y="2620963"/>
            <a:ext cx="4038600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计算机的发展史</a:t>
            </a:r>
          </a:p>
          <a:p>
            <a:pPr>
              <a:lnSpc>
                <a:spcPct val="15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计算机系统的阐述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821F4D0-D2FB-4C15-94D0-8AD2E561EC99}" type="datetime8">
              <a:rPr lang="zh-CN" altLang="en-US" sz="2800" smtClean="0">
                <a:latin typeface="华文隶书" panose="02010800040101010101" pitchFamily="2" charset="-122"/>
                <a:ea typeface="华文隶书" panose="02010800040101010101" pitchFamily="2" charset="-122"/>
              </a:rPr>
              <a:pPr eaLnBrk="1" hangingPunct="1"/>
              <a:t>2023年6月10日6时19分</a:t>
            </a:fld>
            <a:endParaRPr lang="en-US" altLang="zh-CN" sz="280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395288" y="1773238"/>
            <a:ext cx="4751387" cy="44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">
              <a:lnSpc>
                <a:spcPct val="125000"/>
              </a:lnSpc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获取信息、处理信息和发布信息的能力已经成为每个人必备的、最基本的能力。</a:t>
            </a:r>
          </a:p>
          <a:p>
            <a:pPr fontAlgn="b">
              <a:lnSpc>
                <a:spcPct val="125000"/>
              </a:lnSpc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    这堂课我们要掌握的是学习计算机的发展过程和基本结构。</a:t>
            </a:r>
          </a:p>
          <a:p>
            <a:pPr fontAlgn="b">
              <a:lnSpc>
                <a:spcPct val="125000"/>
              </a:lnSpc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    计算机系统可分为计算机硬件、计算机软件系统。</a:t>
            </a:r>
          </a:p>
        </p:txBody>
      </p:sp>
      <p:pic>
        <p:nvPicPr>
          <p:cNvPr id="3076" name="Picture 14" descr="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708275"/>
            <a:ext cx="2592388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AutoShape 1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95288" y="6381750"/>
            <a:ext cx="360362" cy="287338"/>
          </a:xfrm>
          <a:prstGeom prst="rightArrow">
            <a:avLst>
              <a:gd name="adj1" fmla="val 50000"/>
              <a:gd name="adj2" fmla="val 31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8" name="AutoShape 14">
            <a:hlinkClick r:id="" action="ppaction://noaction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101850" y="914400"/>
            <a:ext cx="1295400" cy="457200"/>
          </a:xfrm>
          <a:prstGeom prst="flowChartAlternateProcess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基础知识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A3A904A-325F-46EF-A815-B5173D55FEF5}" type="datetime8">
              <a:rPr lang="zh-CN" altLang="en-US" sz="2800" smtClean="0">
                <a:latin typeface="华文隶书" panose="02010800040101010101" pitchFamily="2" charset="-122"/>
                <a:ea typeface="华文隶书" panose="02010800040101010101" pitchFamily="2" charset="-122"/>
              </a:rPr>
              <a:pPr eaLnBrk="1" hangingPunct="1"/>
              <a:t>2023年6月10日6时19分</a:t>
            </a:fld>
            <a:endParaRPr lang="en-US" altLang="zh-CN" sz="280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5450" y="1484784"/>
            <a:ext cx="7772400" cy="4824536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defRPr/>
            </a:pP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数制转换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什么是十进制？</a:t>
            </a:r>
          </a:p>
          <a:p>
            <a:pPr lvl="2" algn="just"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我们通常使用的就是十进制。</a:t>
            </a:r>
          </a:p>
          <a:p>
            <a:pPr lvl="2" algn="just"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它的特点有两个：有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0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，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，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2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…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.9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十个基本数字组成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,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十进制数运算是按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“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逢十进一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”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的规则进行的。</a:t>
            </a:r>
            <a:endParaRPr lang="zh-CN" altLang="en-US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什么是二进制？</a:t>
            </a:r>
          </a:p>
          <a:p>
            <a:pPr lvl="2" algn="just"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二进制是计算技术中广泛采用的一种数制。</a:t>
            </a:r>
          </a:p>
          <a:p>
            <a:pPr lvl="2" algn="just" eaLnBrk="1" hangingPunct="1">
              <a:lnSpc>
                <a:spcPct val="90000"/>
              </a:lnSpc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二进制数据是用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0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和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两个数码来表示的数。它的基数为</a:t>
            </a:r>
            <a:r>
              <a:rPr lang="en-US" altLang="zh-CN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，进位规则是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“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逢二进一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”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 。</a:t>
            </a:r>
          </a:p>
          <a:p>
            <a:pPr lvl="2" algn="just" eaLnBrk="1" hangingPunct="1">
              <a:lnSpc>
                <a:spcPct val="90000"/>
              </a:lnSpc>
              <a:defRPr/>
            </a:pP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0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10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11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100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101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110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111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1000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1001</a:t>
            </a:r>
          </a:p>
          <a:p>
            <a:pPr lvl="2" algn="just" eaLnBrk="1" hangingPunct="1">
              <a:lnSpc>
                <a:spcPct val="90000"/>
              </a:lnSpc>
              <a:defRPr/>
            </a:pP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0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 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  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    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5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    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6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   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7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    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8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、     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9</a:t>
            </a:r>
          </a:p>
        </p:txBody>
      </p:sp>
      <p:sp>
        <p:nvSpPr>
          <p:cNvPr id="4100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95288" y="6381750"/>
            <a:ext cx="360362" cy="287338"/>
          </a:xfrm>
          <a:prstGeom prst="rightArrow">
            <a:avLst>
              <a:gd name="adj1" fmla="val 50000"/>
              <a:gd name="adj2" fmla="val 31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01" name="AutoShape 15">
            <a:hlinkClick r:id="" action="ppaction://noaction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663950" y="914400"/>
            <a:ext cx="1295400" cy="457200"/>
          </a:xfrm>
          <a:prstGeom prst="flowChartAlternateProcess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进制转换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1A7401F-181C-4D09-BA8A-CFAC1DAB9F44}" type="datetime8">
              <a:rPr lang="zh-CN" altLang="en-US" sz="2800" smtClean="0">
                <a:latin typeface="华文隶书" panose="02010800040101010101" pitchFamily="2" charset="-122"/>
                <a:ea typeface="华文隶书" panose="02010800040101010101" pitchFamily="2" charset="-122"/>
              </a:rPr>
              <a:pPr eaLnBrk="1" hangingPunct="1"/>
              <a:t>2023年6月10日6时19分</a:t>
            </a:fld>
            <a:endParaRPr lang="en-US" altLang="zh-CN" sz="280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pPr lvl="1" algn="just" eaLnBrk="1" hangingPunct="1">
              <a:lnSpc>
                <a:spcPct val="90000"/>
              </a:lnSpc>
              <a:defRPr/>
            </a:pPr>
            <a:r>
              <a:rPr lang="zh-CN" altLang="en-US" sz="320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二进制转换为十进制：</a:t>
            </a:r>
          </a:p>
          <a:p>
            <a:pPr lvl="2" algn="just" eaLnBrk="1" hangingPunct="1">
              <a:lnSpc>
                <a:spcPct val="90000"/>
              </a:lnSpc>
              <a:defRPr/>
            </a:pPr>
            <a:r>
              <a:rPr lang="en-US" altLang="zh-CN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XX</a:t>
            </a:r>
            <a:r>
              <a:rPr lang="en-US" altLang="zh-CN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B</a:t>
            </a:r>
            <a:r>
              <a:rPr lang="en-US" altLang="zh-CN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= X×2</a:t>
            </a:r>
            <a:r>
              <a:rPr lang="en-US" altLang="zh-CN" sz="2800" baseline="500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1</a:t>
            </a:r>
            <a:r>
              <a:rPr lang="en-US" altLang="zh-CN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+X×2</a:t>
            </a:r>
            <a:r>
              <a:rPr lang="en-US" altLang="zh-CN" sz="2800" baseline="500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0</a:t>
            </a:r>
          </a:p>
          <a:p>
            <a:pPr lvl="2" algn="just" eaLnBrk="1" hangingPunct="1">
              <a:lnSpc>
                <a:spcPct val="90000"/>
              </a:lnSpc>
              <a:defRPr/>
            </a:pPr>
            <a:r>
              <a:rPr lang="zh-CN" altLang="en-US" sz="280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如：</a:t>
            </a:r>
            <a:r>
              <a:rPr lang="zh-CN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二进制的</a:t>
            </a:r>
            <a:r>
              <a:rPr lang="en-US" altLang="zh-CN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111B = 1×2</a:t>
            </a:r>
            <a:r>
              <a:rPr lang="en-US" altLang="zh-CN" sz="2800" baseline="500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2</a:t>
            </a:r>
            <a:r>
              <a:rPr lang="en-US" altLang="zh-CN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+1×2</a:t>
            </a:r>
            <a:r>
              <a:rPr lang="en-US" altLang="zh-CN" sz="2800" baseline="500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1</a:t>
            </a:r>
            <a:r>
              <a:rPr lang="en-US" altLang="zh-CN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+1×2</a:t>
            </a:r>
            <a:r>
              <a:rPr lang="en-US" altLang="zh-CN" sz="2800" baseline="500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0 </a:t>
            </a:r>
          </a:p>
          <a:p>
            <a:pPr lvl="2" algn="just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8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				   = 4+2+1 = 7</a:t>
            </a:r>
          </a:p>
          <a:p>
            <a:pPr lvl="2" algn="just" eaLnBrk="1" hangingPunct="1">
              <a:lnSpc>
                <a:spcPct val="90000"/>
              </a:lnSpc>
              <a:defRPr/>
            </a:pPr>
            <a:r>
              <a:rPr lang="zh-CN" altLang="en-US" sz="280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记住一些特定值：</a:t>
            </a:r>
          </a:p>
          <a:p>
            <a:pPr lvl="3" algn="just" eaLnBrk="1" hangingPunct="1">
              <a:lnSpc>
                <a:spcPct val="90000"/>
              </a:lnSpc>
              <a:defRPr/>
            </a:pPr>
            <a:r>
              <a:rPr lang="en-US" altLang="zh-CN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1K = 1024B</a:t>
            </a:r>
          </a:p>
          <a:p>
            <a:pPr lvl="3" algn="just" eaLnBrk="1" hangingPunct="1">
              <a:lnSpc>
                <a:spcPct val="90000"/>
              </a:lnSpc>
              <a:defRPr/>
            </a:pPr>
            <a:r>
              <a:rPr lang="en-US" altLang="zh-CN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1M = 1024K</a:t>
            </a:r>
          </a:p>
          <a:p>
            <a:pPr lvl="3" algn="just" eaLnBrk="1" hangingPunct="1">
              <a:lnSpc>
                <a:spcPct val="90000"/>
              </a:lnSpc>
              <a:defRPr/>
            </a:pPr>
            <a:r>
              <a:rPr lang="en-US" altLang="zh-CN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1G = 1024M</a:t>
            </a:r>
          </a:p>
          <a:p>
            <a:pPr lvl="3" algn="just" eaLnBrk="1" hangingPunct="1">
              <a:lnSpc>
                <a:spcPct val="90000"/>
              </a:lnSpc>
              <a:defRPr/>
            </a:pPr>
            <a:r>
              <a:rPr lang="en-US" altLang="zh-CN" sz="240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1T = 1024G</a:t>
            </a:r>
          </a:p>
        </p:txBody>
      </p:sp>
      <p:sp>
        <p:nvSpPr>
          <p:cNvPr id="5124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95288" y="6381750"/>
            <a:ext cx="360362" cy="287338"/>
          </a:xfrm>
          <a:prstGeom prst="rightArrow">
            <a:avLst>
              <a:gd name="adj1" fmla="val 50000"/>
              <a:gd name="adj2" fmla="val 31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25" name="AutoShape 15">
            <a:hlinkClick r:id="" action="ppaction://noaction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663950" y="914400"/>
            <a:ext cx="1295400" cy="457200"/>
          </a:xfrm>
          <a:prstGeom prst="flowChartAlternateProcess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进制转换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566B24E-A5CF-4B93-8963-71F953E86F06}" type="datetime8">
              <a:rPr lang="zh-CN" altLang="en-US" sz="2800" smtClean="0">
                <a:latin typeface="华文隶书" panose="02010800040101010101" pitchFamily="2" charset="-122"/>
                <a:ea typeface="华文隶书" panose="02010800040101010101" pitchFamily="2" charset="-122"/>
              </a:rPr>
              <a:pPr eaLnBrk="1" hangingPunct="1"/>
              <a:t>2023年6月10日6时19分</a:t>
            </a:fld>
            <a:endParaRPr lang="en-US" altLang="zh-CN" sz="280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524000"/>
            <a:ext cx="8382000" cy="13716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zh-CN" altLang="en-US" sz="28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十进制转换为二进制：</a:t>
            </a:r>
          </a:p>
          <a:p>
            <a:pPr algn="just" eaLnBrk="1" hangingPunct="1">
              <a:lnSpc>
                <a:spcPct val="90000"/>
              </a:lnSpc>
            </a:pPr>
            <a:r>
              <a:rPr lang="zh-CN" altLang="en-US" sz="24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把这个十进制数做二的整除运算</a:t>
            </a:r>
            <a:r>
              <a:rPr lang="en-US" altLang="zh-CN" sz="24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,</a:t>
            </a:r>
            <a:r>
              <a:rPr lang="zh-CN" altLang="en-US" sz="24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并将所得到的余数倒过来。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>
                <a:solidFill>
                  <a:srgbClr val="0000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例如：将十进制的</a:t>
            </a:r>
            <a:r>
              <a:rPr lang="en-US" altLang="zh-CN" sz="2400" smtClean="0">
                <a:solidFill>
                  <a:srgbClr val="0000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10</a:t>
            </a:r>
            <a:r>
              <a:rPr lang="zh-CN" altLang="en-US" sz="2400" smtClean="0">
                <a:solidFill>
                  <a:srgbClr val="0000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转为二进制是这样：</a:t>
            </a:r>
            <a:r>
              <a:rPr lang="zh-CN" altLang="en-US" sz="24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</p:txBody>
      </p:sp>
      <p:grpSp>
        <p:nvGrpSpPr>
          <p:cNvPr id="30727" name="Group 7"/>
          <p:cNvGrpSpPr>
            <a:grpSpLocks/>
          </p:cNvGrpSpPr>
          <p:nvPr/>
        </p:nvGrpSpPr>
        <p:grpSpPr bwMode="auto">
          <a:xfrm>
            <a:off x="7162800" y="3048000"/>
            <a:ext cx="762000" cy="381000"/>
            <a:chOff x="4752" y="2016"/>
            <a:chExt cx="480" cy="240"/>
          </a:xfrm>
        </p:grpSpPr>
        <p:sp>
          <p:nvSpPr>
            <p:cNvPr id="6180" name="Line 5"/>
            <p:cNvSpPr>
              <a:spLocks noChangeShapeType="1"/>
            </p:cNvSpPr>
            <p:nvPr/>
          </p:nvSpPr>
          <p:spPr bwMode="auto">
            <a:xfrm>
              <a:off x="4752" y="20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Line 6"/>
            <p:cNvSpPr>
              <a:spLocks noChangeShapeType="1"/>
            </p:cNvSpPr>
            <p:nvPr/>
          </p:nvSpPr>
          <p:spPr bwMode="auto">
            <a:xfrm>
              <a:off x="4752" y="2256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7315200" y="3048000"/>
            <a:ext cx="533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/>
              <a:t>10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6858000" y="3062288"/>
            <a:ext cx="38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/>
              <a:t>2</a:t>
            </a:r>
          </a:p>
        </p:txBody>
      </p:sp>
      <p:grpSp>
        <p:nvGrpSpPr>
          <p:cNvPr id="30730" name="Group 10"/>
          <p:cNvGrpSpPr>
            <a:grpSpLocks/>
          </p:cNvGrpSpPr>
          <p:nvPr/>
        </p:nvGrpSpPr>
        <p:grpSpPr bwMode="auto">
          <a:xfrm>
            <a:off x="7239000" y="3429000"/>
            <a:ext cx="762000" cy="381000"/>
            <a:chOff x="4752" y="2016"/>
            <a:chExt cx="480" cy="240"/>
          </a:xfrm>
        </p:grpSpPr>
        <p:sp>
          <p:nvSpPr>
            <p:cNvPr id="6178" name="Line 11"/>
            <p:cNvSpPr>
              <a:spLocks noChangeShapeType="1"/>
            </p:cNvSpPr>
            <p:nvPr/>
          </p:nvSpPr>
          <p:spPr bwMode="auto">
            <a:xfrm>
              <a:off x="4752" y="20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9" name="Line 12"/>
            <p:cNvSpPr>
              <a:spLocks noChangeShapeType="1"/>
            </p:cNvSpPr>
            <p:nvPr/>
          </p:nvSpPr>
          <p:spPr bwMode="auto">
            <a:xfrm>
              <a:off x="4752" y="2256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6934200" y="3429000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/>
              <a:t>2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7391400" y="3429000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/>
              <a:t>5</a:t>
            </a:r>
          </a:p>
        </p:txBody>
      </p:sp>
      <p:grpSp>
        <p:nvGrpSpPr>
          <p:cNvPr id="30735" name="Group 15"/>
          <p:cNvGrpSpPr>
            <a:grpSpLocks/>
          </p:cNvGrpSpPr>
          <p:nvPr/>
        </p:nvGrpSpPr>
        <p:grpSpPr bwMode="auto">
          <a:xfrm>
            <a:off x="7315200" y="3810000"/>
            <a:ext cx="762000" cy="381000"/>
            <a:chOff x="4752" y="2016"/>
            <a:chExt cx="480" cy="240"/>
          </a:xfrm>
        </p:grpSpPr>
        <p:sp>
          <p:nvSpPr>
            <p:cNvPr id="6176" name="Line 16"/>
            <p:cNvSpPr>
              <a:spLocks noChangeShapeType="1"/>
            </p:cNvSpPr>
            <p:nvPr/>
          </p:nvSpPr>
          <p:spPr bwMode="auto">
            <a:xfrm>
              <a:off x="4752" y="20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7" name="Line 17"/>
            <p:cNvSpPr>
              <a:spLocks noChangeShapeType="1"/>
            </p:cNvSpPr>
            <p:nvPr/>
          </p:nvSpPr>
          <p:spPr bwMode="auto">
            <a:xfrm>
              <a:off x="4752" y="2256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8001000" y="3076575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8001000" y="3457575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7391400" y="3824288"/>
            <a:ext cx="38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/>
              <a:t>2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7010400" y="3810000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/>
              <a:t>2</a:t>
            </a:r>
          </a:p>
        </p:txBody>
      </p:sp>
      <p:grpSp>
        <p:nvGrpSpPr>
          <p:cNvPr id="30743" name="Group 23"/>
          <p:cNvGrpSpPr>
            <a:grpSpLocks/>
          </p:cNvGrpSpPr>
          <p:nvPr/>
        </p:nvGrpSpPr>
        <p:grpSpPr bwMode="auto">
          <a:xfrm>
            <a:off x="7391400" y="4191000"/>
            <a:ext cx="762000" cy="381000"/>
            <a:chOff x="4752" y="2016"/>
            <a:chExt cx="480" cy="240"/>
          </a:xfrm>
        </p:grpSpPr>
        <p:sp>
          <p:nvSpPr>
            <p:cNvPr id="6174" name="Line 24"/>
            <p:cNvSpPr>
              <a:spLocks noChangeShapeType="1"/>
            </p:cNvSpPr>
            <p:nvPr/>
          </p:nvSpPr>
          <p:spPr bwMode="auto">
            <a:xfrm>
              <a:off x="4752" y="20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5" name="Line 25"/>
            <p:cNvSpPr>
              <a:spLocks noChangeShapeType="1"/>
            </p:cNvSpPr>
            <p:nvPr/>
          </p:nvSpPr>
          <p:spPr bwMode="auto">
            <a:xfrm>
              <a:off x="4752" y="2256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7086600" y="4191000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/>
              <a:t>2</a:t>
            </a:r>
          </a:p>
        </p:txBody>
      </p:sp>
      <p:sp>
        <p:nvSpPr>
          <p:cNvPr id="30747" name="Text Box 27"/>
          <p:cNvSpPr txBox="1">
            <a:spLocks noChangeArrowheads="1"/>
          </p:cNvSpPr>
          <p:nvPr/>
        </p:nvSpPr>
        <p:spPr bwMode="auto">
          <a:xfrm>
            <a:off x="7391400" y="4191000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/>
              <a:t>1</a:t>
            </a:r>
          </a:p>
        </p:txBody>
      </p:sp>
      <p:sp>
        <p:nvSpPr>
          <p:cNvPr id="30748" name="Text Box 28"/>
          <p:cNvSpPr txBox="1">
            <a:spLocks noChangeArrowheads="1"/>
          </p:cNvSpPr>
          <p:nvPr/>
        </p:nvSpPr>
        <p:spPr bwMode="auto">
          <a:xfrm>
            <a:off x="8001000" y="3824288"/>
            <a:ext cx="38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30752" name="Text Box 32"/>
          <p:cNvSpPr txBox="1">
            <a:spLocks noChangeArrowheads="1"/>
          </p:cNvSpPr>
          <p:nvPr/>
        </p:nvSpPr>
        <p:spPr bwMode="auto">
          <a:xfrm>
            <a:off x="8001000" y="4205288"/>
            <a:ext cx="381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0754" name="AutoShape 34"/>
          <p:cNvSpPr>
            <a:spLocks noChangeArrowheads="1"/>
          </p:cNvSpPr>
          <p:nvPr/>
        </p:nvSpPr>
        <p:spPr bwMode="auto">
          <a:xfrm>
            <a:off x="8610600" y="3124200"/>
            <a:ext cx="228600" cy="1447800"/>
          </a:xfrm>
          <a:prstGeom prst="upArrow">
            <a:avLst>
              <a:gd name="adj1" fmla="val 50000"/>
              <a:gd name="adj2" fmla="val 158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55" name="Text Box 35"/>
          <p:cNvSpPr txBox="1">
            <a:spLocks noChangeArrowheads="1"/>
          </p:cNvSpPr>
          <p:nvPr/>
        </p:nvSpPr>
        <p:spPr bwMode="auto">
          <a:xfrm>
            <a:off x="7391400" y="4572000"/>
            <a:ext cx="381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/>
              <a:t>0</a:t>
            </a:r>
          </a:p>
        </p:txBody>
      </p:sp>
      <p:sp>
        <p:nvSpPr>
          <p:cNvPr id="30756" name="Text Box 36"/>
          <p:cNvSpPr txBox="1">
            <a:spLocks noChangeArrowheads="1"/>
          </p:cNvSpPr>
          <p:nvPr/>
        </p:nvSpPr>
        <p:spPr bwMode="auto">
          <a:xfrm>
            <a:off x="304800" y="2971800"/>
            <a:ext cx="4648200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(1) 10/2,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商</a:t>
            </a: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5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余</a:t>
            </a: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0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；</a:t>
            </a:r>
          </a:p>
        </p:txBody>
      </p:sp>
      <p:sp>
        <p:nvSpPr>
          <p:cNvPr id="30757" name="Text Box 37"/>
          <p:cNvSpPr txBox="1">
            <a:spLocks noChangeArrowheads="1"/>
          </p:cNvSpPr>
          <p:nvPr/>
        </p:nvSpPr>
        <p:spPr bwMode="auto">
          <a:xfrm>
            <a:off x="304800" y="3505200"/>
            <a:ext cx="4648200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(2) 5/2,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商</a:t>
            </a: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余</a:t>
            </a: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；</a:t>
            </a:r>
          </a:p>
        </p:txBody>
      </p:sp>
      <p:sp>
        <p:nvSpPr>
          <p:cNvPr id="30758" name="Text Box 38"/>
          <p:cNvSpPr txBox="1">
            <a:spLocks noChangeArrowheads="1"/>
          </p:cNvSpPr>
          <p:nvPr/>
        </p:nvSpPr>
        <p:spPr bwMode="auto">
          <a:xfrm>
            <a:off x="304800" y="4038600"/>
            <a:ext cx="4724400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(3) 2/2,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商</a:t>
            </a: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余</a:t>
            </a: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0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；</a:t>
            </a:r>
            <a:endParaRPr lang="zh-CN" altLang="en-US"/>
          </a:p>
        </p:txBody>
      </p:sp>
      <p:sp>
        <p:nvSpPr>
          <p:cNvPr id="30759" name="Text Box 39"/>
          <p:cNvSpPr txBox="1">
            <a:spLocks noChangeArrowheads="1"/>
          </p:cNvSpPr>
          <p:nvPr/>
        </p:nvSpPr>
        <p:spPr bwMode="auto">
          <a:xfrm>
            <a:off x="304800" y="4495800"/>
            <a:ext cx="6172200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(4) 1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／</a:t>
            </a: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，商</a:t>
            </a: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0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余</a:t>
            </a: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；</a:t>
            </a:r>
          </a:p>
        </p:txBody>
      </p:sp>
      <p:sp>
        <p:nvSpPr>
          <p:cNvPr id="30760" name="Text Box 40"/>
          <p:cNvSpPr txBox="1">
            <a:spLocks noChangeArrowheads="1"/>
          </p:cNvSpPr>
          <p:nvPr/>
        </p:nvSpPr>
        <p:spPr bwMode="auto">
          <a:xfrm>
            <a:off x="304800" y="4965700"/>
            <a:ext cx="62484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(5) 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将所得的余数倒过来，就是</a:t>
            </a: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1010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，所以十进制的</a:t>
            </a: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10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转化为二进制就是</a:t>
            </a:r>
            <a:r>
              <a:rPr lang="en-US" altLang="zh-CN">
                <a:latin typeface="华文隶书" panose="02010800040101010101" pitchFamily="2" charset="-122"/>
                <a:ea typeface="华文隶书" panose="02010800040101010101" pitchFamily="2" charset="-122"/>
              </a:rPr>
              <a:t>1010</a:t>
            </a:r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endParaRPr lang="zh-CN" altLang="en-US"/>
          </a:p>
        </p:txBody>
      </p:sp>
      <p:sp>
        <p:nvSpPr>
          <p:cNvPr id="30761" name="Rectangle 41"/>
          <p:cNvSpPr>
            <a:spLocks noChangeArrowheads="1"/>
          </p:cNvSpPr>
          <p:nvPr/>
        </p:nvSpPr>
        <p:spPr bwMode="auto">
          <a:xfrm>
            <a:off x="7283450" y="25908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商</a:t>
            </a:r>
          </a:p>
        </p:txBody>
      </p:sp>
      <p:sp>
        <p:nvSpPr>
          <p:cNvPr id="30762" name="Rectangle 42"/>
          <p:cNvSpPr>
            <a:spLocks noChangeArrowheads="1"/>
          </p:cNvSpPr>
          <p:nvPr/>
        </p:nvSpPr>
        <p:spPr bwMode="auto">
          <a:xfrm>
            <a:off x="7893050" y="25908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华文隶书" panose="02010800040101010101" pitchFamily="2" charset="-122"/>
                <a:ea typeface="华文隶书" panose="02010800040101010101" pitchFamily="2" charset="-122"/>
              </a:rPr>
              <a:t>余</a:t>
            </a:r>
          </a:p>
        </p:txBody>
      </p:sp>
      <p:sp>
        <p:nvSpPr>
          <p:cNvPr id="6173" name="AutoShape 15">
            <a:hlinkClick r:id="" action="ppaction://noaction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663950" y="914400"/>
            <a:ext cx="1295400" cy="457200"/>
          </a:xfrm>
          <a:prstGeom prst="flowChartAlternateProcess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进制转换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0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  <p:bldP spid="30728" grpId="0" autoUpdateAnimBg="0"/>
      <p:bldP spid="30729" grpId="0" autoUpdateAnimBg="0"/>
      <p:bldP spid="30733" grpId="0" autoUpdateAnimBg="0"/>
      <p:bldP spid="30734" grpId="0" autoUpdateAnimBg="0"/>
      <p:bldP spid="30739" grpId="0" autoUpdateAnimBg="0"/>
      <p:bldP spid="30740" grpId="0" autoUpdateAnimBg="0"/>
      <p:bldP spid="30741" grpId="0" autoUpdateAnimBg="0"/>
      <p:bldP spid="30742" grpId="0" autoUpdateAnimBg="0"/>
      <p:bldP spid="30746" grpId="0" autoUpdateAnimBg="0"/>
      <p:bldP spid="30747" grpId="0" autoUpdateAnimBg="0"/>
      <p:bldP spid="30748" grpId="0" autoUpdateAnimBg="0"/>
      <p:bldP spid="30752" grpId="0" autoUpdateAnimBg="0"/>
      <p:bldP spid="30754" grpId="0" animBg="1"/>
      <p:bldP spid="30755" grpId="0" autoUpdateAnimBg="0"/>
      <p:bldP spid="30756" grpId="0" autoUpdateAnimBg="0"/>
      <p:bldP spid="30757" grpId="0" autoUpdateAnimBg="0"/>
      <p:bldP spid="30758" grpId="0" autoUpdateAnimBg="0"/>
      <p:bldP spid="30759" grpId="0" autoUpdateAnimBg="0"/>
      <p:bldP spid="30760" grpId="0" autoUpdateAnimBg="0"/>
      <p:bldP spid="30761" grpId="0" autoUpdateAnimBg="0"/>
      <p:bldP spid="3076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328B3C7-64F6-4297-A3A8-B84E425AD46F}" type="datetime8">
              <a:rPr lang="zh-CN" altLang="en-US" sz="2800" smtClean="0">
                <a:latin typeface="华文隶书" panose="02010800040101010101" pitchFamily="2" charset="-122"/>
                <a:ea typeface="华文隶书" panose="02010800040101010101" pitchFamily="2" charset="-122"/>
              </a:rPr>
              <a:pPr eaLnBrk="1" hangingPunct="1"/>
              <a:t>2023年6月10日6时19分</a:t>
            </a:fld>
            <a:endParaRPr lang="en-US" altLang="zh-CN" sz="280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395288" y="1916113"/>
            <a:ext cx="4038600" cy="319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"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None/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计算机硬件系统</a:t>
            </a:r>
          </a:p>
          <a:p>
            <a:pPr fontAlgn="b"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:"/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主机</a:t>
            </a:r>
          </a:p>
          <a:p>
            <a:pPr lvl="1" fontAlgn="b"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:"/>
              <a:defRPr/>
            </a:pPr>
            <a:r>
              <a:rPr lang="en-US" altLang="zh-CN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CPU</a:t>
            </a:r>
          </a:p>
          <a:p>
            <a:pPr lvl="1" fontAlgn="b"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:"/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内存</a:t>
            </a:r>
          </a:p>
          <a:p>
            <a:pPr lvl="1" fontAlgn="b"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:"/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硬盘</a:t>
            </a:r>
          </a:p>
          <a:p>
            <a:pPr lvl="1" fontAlgn="b"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:"/>
              <a:defRPr/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主板</a:t>
            </a:r>
          </a:p>
        </p:txBody>
      </p:sp>
      <p:pic>
        <p:nvPicPr>
          <p:cNvPr id="5135" name="Picture 15" descr="内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989138"/>
            <a:ext cx="2525713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6" descr="硬盘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033838"/>
            <a:ext cx="2568575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7" descr="06ed8b0045223215e28248aeccabc32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420938"/>
            <a:ext cx="3535362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AutoShape 1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95288" y="6381750"/>
            <a:ext cx="360362" cy="287338"/>
          </a:xfrm>
          <a:prstGeom prst="rightArrow">
            <a:avLst>
              <a:gd name="adj1" fmla="val 50000"/>
              <a:gd name="adj2" fmla="val 31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6" name="AutoShape 15">
            <a:hlinkClick r:id="rId5" action="ppaction://hlinksldjump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26050" y="914400"/>
            <a:ext cx="1295400" cy="457200"/>
          </a:xfrm>
          <a:prstGeom prst="flowChartAlternateProcess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解剖电脑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 build="p" bldLvl="2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BD60770-0D67-4F49-8248-AF9DF4C8BCFE}" type="datetime8">
              <a:rPr lang="zh-CN" altLang="en-US" sz="2800" smtClean="0">
                <a:latin typeface="华文隶书" panose="02010800040101010101" pitchFamily="2" charset="-122"/>
                <a:ea typeface="华文隶书" panose="02010800040101010101" pitchFamily="2" charset="-122"/>
              </a:rPr>
              <a:pPr eaLnBrk="1" hangingPunct="1"/>
              <a:t>2023年6月10日6时19分</a:t>
            </a:fld>
            <a:endParaRPr lang="en-US" altLang="zh-CN" sz="280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2806700" cy="4114800"/>
          </a:xfrm>
        </p:spPr>
        <p:txBody>
          <a:bodyPr/>
          <a:lstStyle/>
          <a:p>
            <a:pPr eaLnBrk="1" hangingPunct="1">
              <a:buClr>
                <a:schemeClr val="accent2"/>
              </a:buClr>
              <a:buFont typeface="Wingdings" panose="05000000000000000000" pitchFamily="2" charset="2"/>
              <a:buChar char="8"/>
            </a:pPr>
            <a:r>
              <a:rPr lang="zh-CN" altLang="en-US" sz="2800" smtClean="0">
                <a:ea typeface="华文隶书" panose="02010800040101010101" pitchFamily="2" charset="-122"/>
              </a:rPr>
              <a:t>输入设备</a:t>
            </a:r>
          </a:p>
          <a:p>
            <a:pPr lvl="1" eaLnBrk="1" hangingPunct="1">
              <a:buClr>
                <a:schemeClr val="accent2"/>
              </a:buClr>
              <a:buFont typeface="Wingdings" panose="05000000000000000000" pitchFamily="2" charset="2"/>
              <a:buChar char="8"/>
            </a:pPr>
            <a:r>
              <a:rPr lang="zh-CN" altLang="en-US" sz="2400" smtClean="0">
                <a:ea typeface="华文隶书" panose="02010800040101010101" pitchFamily="2" charset="-122"/>
              </a:rPr>
              <a:t>键盘</a:t>
            </a:r>
          </a:p>
          <a:p>
            <a:pPr lvl="1" eaLnBrk="1" hangingPunct="1">
              <a:buClr>
                <a:schemeClr val="accent2"/>
              </a:buClr>
              <a:buFont typeface="Wingdings" panose="05000000000000000000" pitchFamily="2" charset="2"/>
              <a:buChar char="8"/>
            </a:pPr>
            <a:r>
              <a:rPr lang="zh-CN" altLang="en-US" sz="2400" smtClean="0">
                <a:ea typeface="华文隶书" panose="02010800040101010101" pitchFamily="2" charset="-122"/>
              </a:rPr>
              <a:t>鼠标</a:t>
            </a:r>
          </a:p>
          <a:p>
            <a:pPr lvl="1" eaLnBrk="1" hangingPunct="1">
              <a:buClr>
                <a:schemeClr val="accent2"/>
              </a:buClr>
              <a:buFont typeface="Wingdings" panose="05000000000000000000" pitchFamily="2" charset="2"/>
              <a:buChar char="8"/>
            </a:pPr>
            <a:r>
              <a:rPr lang="zh-CN" altLang="en-US" sz="2400" smtClean="0">
                <a:ea typeface="华文隶书" panose="02010800040101010101" pitchFamily="2" charset="-122"/>
              </a:rPr>
              <a:t>摄像头</a:t>
            </a:r>
          </a:p>
          <a:p>
            <a:pPr lvl="1" eaLnBrk="1" hangingPunct="1">
              <a:buClr>
                <a:schemeClr val="accent2"/>
              </a:buClr>
              <a:buFont typeface="Wingdings" panose="05000000000000000000" pitchFamily="2" charset="2"/>
              <a:buChar char="8"/>
            </a:pPr>
            <a:r>
              <a:rPr lang="zh-CN" altLang="en-US" sz="2400" smtClean="0">
                <a:ea typeface="华文隶书" panose="02010800040101010101" pitchFamily="2" charset="-122"/>
              </a:rPr>
              <a:t>话筒</a:t>
            </a:r>
          </a:p>
          <a:p>
            <a:pPr lvl="1" eaLnBrk="1" hangingPunct="1">
              <a:buClr>
                <a:schemeClr val="accent2"/>
              </a:buClr>
              <a:buFont typeface="Wingdings" panose="05000000000000000000" pitchFamily="2" charset="2"/>
              <a:buChar char="8"/>
            </a:pPr>
            <a:r>
              <a:rPr lang="zh-CN" altLang="en-US" sz="2400" smtClean="0">
                <a:ea typeface="华文隶书" panose="02010800040101010101" pitchFamily="2" charset="-122"/>
              </a:rPr>
              <a:t>扫描仪</a:t>
            </a:r>
          </a:p>
          <a:p>
            <a:pPr lvl="1" eaLnBrk="1" hangingPunct="1">
              <a:buClr>
                <a:schemeClr val="accent2"/>
              </a:buClr>
              <a:buFont typeface="Wingdings" panose="05000000000000000000" pitchFamily="2" charset="2"/>
              <a:buChar char="8"/>
            </a:pPr>
            <a:r>
              <a:rPr lang="zh-CN" altLang="en-US" sz="2400" smtClean="0">
                <a:ea typeface="华文隶书" panose="02010800040101010101" pitchFamily="2" charset="-122"/>
              </a:rPr>
              <a:t>游戏杆</a:t>
            </a:r>
          </a:p>
          <a:p>
            <a:pPr lvl="1" eaLnBrk="1" hangingPunct="1">
              <a:buClr>
                <a:schemeClr val="accent2"/>
              </a:buClr>
              <a:buFont typeface="Wingdings" panose="05000000000000000000" pitchFamily="2" charset="2"/>
              <a:buChar char="8"/>
            </a:pPr>
            <a:r>
              <a:rPr lang="zh-CN" altLang="en-US" sz="2400" smtClean="0">
                <a:ea typeface="华文隶书" panose="02010800040101010101" pitchFamily="2" charset="-122"/>
              </a:rPr>
              <a:t>触摸屏</a:t>
            </a:r>
          </a:p>
          <a:p>
            <a:pPr lvl="1" eaLnBrk="1" hangingPunct="1">
              <a:buClr>
                <a:schemeClr val="accent2"/>
              </a:buClr>
              <a:buFont typeface="Wingdings" panose="05000000000000000000" pitchFamily="2" charset="2"/>
              <a:buChar char="8"/>
            </a:pPr>
            <a:r>
              <a:rPr lang="zh-CN" altLang="en-US" sz="2400" smtClean="0">
                <a:ea typeface="华文隶书" panose="02010800040101010101" pitchFamily="2" charset="-122"/>
              </a:rPr>
              <a:t>写字板</a:t>
            </a:r>
          </a:p>
        </p:txBody>
      </p:sp>
      <p:pic>
        <p:nvPicPr>
          <p:cNvPr id="22533" name="Picture 5" descr="键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133600"/>
            <a:ext cx="2016125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 descr="鼠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989138"/>
            <a:ext cx="2706688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摄像头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789363"/>
            <a:ext cx="2452687" cy="183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 descr="话筒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60800"/>
            <a:ext cx="1944688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95288" y="6381750"/>
            <a:ext cx="360362" cy="287338"/>
          </a:xfrm>
          <a:prstGeom prst="rightArrow">
            <a:avLst>
              <a:gd name="adj1" fmla="val 50000"/>
              <a:gd name="adj2" fmla="val 31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01" name="AutoShape 15">
            <a:hlinkClick r:id="rId6" action="ppaction://hlinksldjump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26050" y="914400"/>
            <a:ext cx="1295400" cy="457200"/>
          </a:xfrm>
          <a:prstGeom prst="flowChartAlternateProcess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解剖电脑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21D5F20-8009-4C96-9CD5-324424B9DC9E}" type="datetime8">
              <a:rPr lang="zh-CN" altLang="en-US" sz="2800" smtClean="0">
                <a:latin typeface="华文隶书" panose="02010800040101010101" pitchFamily="2" charset="-122"/>
                <a:ea typeface="华文隶书" panose="02010800040101010101" pitchFamily="2" charset="-122"/>
              </a:rPr>
              <a:pPr eaLnBrk="1" hangingPunct="1"/>
              <a:t>2023年6月10日6时19分</a:t>
            </a:fld>
            <a:endParaRPr lang="en-US" altLang="zh-CN" sz="280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3094038" cy="41148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 2" panose="05020102010507070707" pitchFamily="18" charset="2"/>
              <a:buChar char="6"/>
            </a:pPr>
            <a:r>
              <a:rPr lang="zh-CN" altLang="en-US" smtClean="0">
                <a:ea typeface="华文隶书" panose="02010800040101010101" pitchFamily="2" charset="-122"/>
              </a:rPr>
              <a:t>输出设备</a:t>
            </a:r>
          </a:p>
          <a:p>
            <a:pPr lvl="1" eaLnBrk="1" hangingPunct="1">
              <a:buClr>
                <a:srgbClr val="FF0000"/>
              </a:buClr>
              <a:buFont typeface="Wingdings 2" panose="05020102010507070707" pitchFamily="18" charset="2"/>
              <a:buChar char="6"/>
            </a:pPr>
            <a:r>
              <a:rPr lang="zh-CN" altLang="en-US" smtClean="0">
                <a:ea typeface="华文隶书" panose="02010800040101010101" pitchFamily="2" charset="-122"/>
              </a:rPr>
              <a:t>打印机</a:t>
            </a:r>
          </a:p>
          <a:p>
            <a:pPr lvl="1" eaLnBrk="1" hangingPunct="1">
              <a:buClr>
                <a:srgbClr val="FF0000"/>
              </a:buClr>
              <a:buFont typeface="Wingdings 2" panose="05020102010507070707" pitchFamily="18" charset="2"/>
              <a:buChar char="6"/>
            </a:pPr>
            <a:r>
              <a:rPr lang="zh-CN" altLang="en-US" smtClean="0">
                <a:ea typeface="华文隶书" panose="02010800040101010101" pitchFamily="2" charset="-122"/>
              </a:rPr>
              <a:t>显示器</a:t>
            </a:r>
          </a:p>
          <a:p>
            <a:pPr lvl="1" eaLnBrk="1" hangingPunct="1">
              <a:buClr>
                <a:srgbClr val="FF0000"/>
              </a:buClr>
              <a:buFont typeface="Wingdings 2" panose="05020102010507070707" pitchFamily="18" charset="2"/>
              <a:buChar char="6"/>
            </a:pPr>
            <a:r>
              <a:rPr lang="zh-CN" altLang="en-US" smtClean="0">
                <a:ea typeface="华文隶书" panose="02010800040101010101" pitchFamily="2" charset="-122"/>
              </a:rPr>
              <a:t>投影仪</a:t>
            </a:r>
          </a:p>
          <a:p>
            <a:pPr lvl="1" eaLnBrk="1" hangingPunct="1">
              <a:buClr>
                <a:srgbClr val="FF0000"/>
              </a:buClr>
              <a:buFont typeface="Wingdings 2" panose="05020102010507070707" pitchFamily="18" charset="2"/>
              <a:buChar char="6"/>
            </a:pPr>
            <a:r>
              <a:rPr lang="zh-CN" altLang="en-US" smtClean="0">
                <a:ea typeface="华文隶书" panose="02010800040101010101" pitchFamily="2" charset="-122"/>
              </a:rPr>
              <a:t>绘图机</a:t>
            </a:r>
          </a:p>
        </p:txBody>
      </p:sp>
      <p:pic>
        <p:nvPicPr>
          <p:cNvPr id="23557" name="Picture 5" descr="打印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205038"/>
            <a:ext cx="20161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 descr="显示器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500438"/>
            <a:ext cx="2881313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95288" y="6381750"/>
            <a:ext cx="360362" cy="287338"/>
          </a:xfrm>
          <a:prstGeom prst="rightArrow">
            <a:avLst>
              <a:gd name="adj1" fmla="val 50000"/>
              <a:gd name="adj2" fmla="val 31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23" name="AutoShape 15">
            <a:hlinkClick r:id="rId4" action="ppaction://hlinksldjump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26050" y="914400"/>
            <a:ext cx="1295400" cy="457200"/>
          </a:xfrm>
          <a:prstGeom prst="flowChartAlternateProcess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解剖电脑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235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98004E8-9843-42B0-B20E-734E13D52C36}" type="datetime8">
              <a:rPr lang="zh-CN" altLang="en-US" sz="2800" smtClean="0">
                <a:latin typeface="华文隶书" panose="02010800040101010101" pitchFamily="2" charset="-122"/>
                <a:ea typeface="华文隶书" panose="02010800040101010101" pitchFamily="2" charset="-122"/>
              </a:rPr>
              <a:pPr eaLnBrk="1" hangingPunct="1"/>
              <a:t>2023年6月10日6时19分</a:t>
            </a:fld>
            <a:endParaRPr lang="en-US" altLang="zh-CN" sz="280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44675"/>
            <a:ext cx="7772400" cy="41148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计算机软件系统</a:t>
            </a:r>
          </a:p>
          <a:p>
            <a:pPr lvl="1" eaLnBrk="1" hangingPunct="1"/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系统软件</a:t>
            </a:r>
          </a:p>
          <a:p>
            <a:pPr lvl="2" eaLnBrk="1" hangingPunct="1"/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用来对计算机系统实际运行进行控制、管理和服务的软件。</a:t>
            </a:r>
          </a:p>
          <a:p>
            <a:pPr lvl="2" eaLnBrk="1" hangingPunct="1"/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如：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Windows XP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操作系统</a:t>
            </a:r>
          </a:p>
          <a:p>
            <a:pPr lvl="1" eaLnBrk="1" hangingPunct="1"/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应用软件</a:t>
            </a:r>
          </a:p>
          <a:p>
            <a:pPr lvl="2" eaLnBrk="1" hangingPunct="1"/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为完成某种具体的应用性任务而编制的软件。</a:t>
            </a:r>
          </a:p>
          <a:p>
            <a:pPr lvl="2" eaLnBrk="1" hangingPunct="1"/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如：文字处理软件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Word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、电子表格软件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Excel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、演示文稿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PowerPoint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、游戏软件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3581400" y="914400"/>
            <a:ext cx="1295400" cy="457200"/>
          </a:xfrm>
          <a:prstGeom prst="flowChartAlternateProcess">
            <a:avLst/>
          </a:prstGeom>
          <a:gradFill rotWithShape="0">
            <a:gsLst>
              <a:gs pos="0">
                <a:srgbClr val="1054CE"/>
              </a:gs>
              <a:gs pos="50000">
                <a:srgbClr val="1471B6"/>
              </a:gs>
              <a:gs pos="100000">
                <a:srgbClr val="1054CE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解剖电脑</a:t>
            </a:r>
          </a:p>
        </p:txBody>
      </p:sp>
      <p:sp>
        <p:nvSpPr>
          <p:cNvPr id="10245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95288" y="6381750"/>
            <a:ext cx="360362" cy="287338"/>
          </a:xfrm>
          <a:prstGeom prst="rightArrow">
            <a:avLst>
              <a:gd name="adj1" fmla="val 50000"/>
              <a:gd name="adj2" fmla="val 31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6" name="AutoShape 15">
            <a:hlinkClick r:id="rId2" action="ppaction://hlinksldjump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26050" y="914400"/>
            <a:ext cx="1295400" cy="457200"/>
          </a:xfrm>
          <a:prstGeom prst="flowChartAlternateProcess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ea typeface="华文新魏" panose="02010800040101010101" pitchFamily="2" charset="-122"/>
              </a:rPr>
              <a:t>解剖电脑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bldLvl="3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484</Words>
  <Application>Microsoft Office PowerPoint</Application>
  <PresentationFormat>全屏显示(4:3)</PresentationFormat>
  <Paragraphs>106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方正舒体</vt:lpstr>
      <vt:lpstr>华文隶书</vt:lpstr>
      <vt:lpstr>华文新魏</vt:lpstr>
      <vt:lpstr>华文行楷</vt:lpstr>
      <vt:lpstr>宋体</vt:lpstr>
      <vt:lpstr>Times New Roman</vt:lpstr>
      <vt:lpstr>Wingdings</vt:lpstr>
      <vt:lpstr>Wingdings 2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朱维雄</dc:creator>
  <cp:lastModifiedBy>linda</cp:lastModifiedBy>
  <cp:revision>79</cp:revision>
  <dcterms:created xsi:type="dcterms:W3CDTF">2009-03-18T01:34:34Z</dcterms:created>
  <dcterms:modified xsi:type="dcterms:W3CDTF">2023-06-10T10:19:39Z</dcterms:modified>
</cp:coreProperties>
</file>