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5" r:id="rId2"/>
    <p:sldId id="263" r:id="rId3"/>
    <p:sldId id="256" r:id="rId4"/>
    <p:sldId id="262" r:id="rId5"/>
    <p:sldId id="259" r:id="rId6"/>
    <p:sldId id="261" r:id="rId7"/>
    <p:sldId id="264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3" d="100"/>
          <a:sy n="53" d="100"/>
        </p:scale>
        <p:origin x="62" y="28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E425-1852-41E3-9B9C-9FD0F0DC6FCD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6AEF9-4A72-4DCA-9026-EE16357B649B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6558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E425-1852-41E3-9B9C-9FD0F0DC6FCD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6AEF9-4A72-4DCA-9026-EE16357B64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769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E425-1852-41E3-9B9C-9FD0F0DC6FCD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6AEF9-4A72-4DCA-9026-EE16357B64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962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E425-1852-41E3-9B9C-9FD0F0DC6FCD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6AEF9-4A72-4DCA-9026-EE16357B64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326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E425-1852-41E3-9B9C-9FD0F0DC6FCD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6AEF9-4A72-4DCA-9026-EE16357B649B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7004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E425-1852-41E3-9B9C-9FD0F0DC6FCD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6AEF9-4A72-4DCA-9026-EE16357B64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573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E425-1852-41E3-9B9C-9FD0F0DC6FCD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6AEF9-4A72-4DCA-9026-EE16357B64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159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E425-1852-41E3-9B9C-9FD0F0DC6FCD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6AEF9-4A72-4DCA-9026-EE16357B64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404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E425-1852-41E3-9B9C-9FD0F0DC6FCD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6AEF9-4A72-4DCA-9026-EE16357B64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686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A86E425-1852-41E3-9B9C-9FD0F0DC6FCD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456AEF9-4A72-4DCA-9026-EE16357B64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171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6E425-1852-41E3-9B9C-9FD0F0DC6FCD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6AEF9-4A72-4DCA-9026-EE16357B64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247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A86E425-1852-41E3-9B9C-9FD0F0DC6FCD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456AEF9-4A72-4DCA-9026-EE16357B649B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7373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E91FF8-850D-071F-7742-3E58D03541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4693920" cy="3566160"/>
          </a:xfrm>
        </p:spPr>
        <p:txBody>
          <a:bodyPr/>
          <a:lstStyle/>
          <a:p>
            <a:r>
              <a:rPr lang="zh-CN" altLang="en-US" dirty="0"/>
              <a:t>红色印记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5649C98-7F0C-0C55-5C1E-DD2B43FF46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4691149" cy="1143000"/>
          </a:xfrm>
        </p:spPr>
        <p:txBody>
          <a:bodyPr/>
          <a:lstStyle/>
          <a:p>
            <a:r>
              <a:rPr lang="en-US" altLang="zh-CN" dirty="0"/>
              <a:t>Red </a:t>
            </a:r>
            <a:r>
              <a:rPr lang="en-US" altLang="zh-CN" dirty="0">
                <a:effectLst/>
                <a:latin typeface="Segoe UI Web (West European)"/>
              </a:rPr>
              <a:t>imprint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16358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79F0DE-2148-1F44-2265-205F73F1E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>
            <a:no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1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8" name="内容占位符 17">
            <a:extLst>
              <a:ext uri="{FF2B5EF4-FFF2-40B4-BE49-F238E27FC236}">
                <a16:creationId xmlns:a16="http://schemas.microsoft.com/office/drawing/2014/main" id="{A2251373-D6BA-02DA-A87F-DF42238DA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363538" indent="-363538">
              <a:buFont typeface="Wingdings" panose="05000000000000000000" pitchFamily="2" charset="2"/>
              <a:buChar char="l"/>
            </a:pPr>
            <a:r>
              <a:rPr lang="zh-CN" altLang="en-US" sz="2800" dirty="0"/>
              <a:t>革命启航</a:t>
            </a:r>
            <a:endParaRPr lang="en-US" altLang="zh-CN" sz="2800" dirty="0"/>
          </a:p>
          <a:p>
            <a:pPr marL="363538" indent="-363538">
              <a:buFont typeface="Wingdings" panose="05000000000000000000" pitchFamily="2" charset="2"/>
              <a:buChar char="l"/>
            </a:pPr>
            <a:r>
              <a:rPr lang="zh-CN" altLang="en-US" sz="2800" dirty="0"/>
              <a:t>初心之地</a:t>
            </a:r>
            <a:endParaRPr lang="en-US" altLang="zh-CN" sz="2800" dirty="0"/>
          </a:p>
          <a:p>
            <a:pPr marL="363538" indent="-363538">
              <a:buFont typeface="Wingdings" panose="05000000000000000000" pitchFamily="2" charset="2"/>
              <a:buChar char="l"/>
            </a:pPr>
            <a:r>
              <a:rPr lang="zh-CN" altLang="en-US" sz="2800" dirty="0"/>
              <a:t>红色往事</a:t>
            </a:r>
            <a:endParaRPr lang="en-US" altLang="zh-CN" sz="2800" dirty="0"/>
          </a:p>
          <a:p>
            <a:pPr marL="363538" indent="-363538">
              <a:buFont typeface="Wingdings" panose="05000000000000000000" pitchFamily="2" charset="2"/>
              <a:buChar char="l"/>
            </a:pPr>
            <a:r>
              <a:rPr lang="zh-CN" altLang="en-US" sz="2800" dirty="0"/>
              <a:t>薪火相传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6B87DE4-E3FD-C329-51A4-4C156EA3331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434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FCA63A-CDC4-218E-67FA-67188E0F1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革命启航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7914BC3-C3AC-9E84-CAF3-8AB0AA2B4F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6019800" cy="4351338"/>
          </a:xfrm>
        </p:spPr>
        <p:txBody>
          <a:bodyPr>
            <a:noAutofit/>
          </a:bodyPr>
          <a:lstStyle/>
          <a:p>
            <a:pPr marL="0" indent="540000" algn="just">
              <a:lnSpc>
                <a:spcPct val="100000"/>
              </a:lnSpc>
              <a:buNone/>
            </a:pPr>
            <a:r>
              <a:rPr lang="zh-CN" altLang="en-US" sz="2000" dirty="0"/>
              <a:t>中共“一大”会址纪念馆位于兴业路</a:t>
            </a:r>
            <a:r>
              <a:rPr lang="en-US" altLang="zh-CN" sz="2000" dirty="0"/>
              <a:t>76</a:t>
            </a:r>
            <a:r>
              <a:rPr lang="zh-CN" altLang="en-US" sz="2000" dirty="0"/>
              <a:t>号（原望志路</a:t>
            </a:r>
            <a:r>
              <a:rPr lang="en-US" altLang="zh-CN" sz="2000" dirty="0"/>
              <a:t>106</a:t>
            </a:r>
            <a:r>
              <a:rPr lang="zh-CN" altLang="en-US" sz="2000" dirty="0"/>
              <a:t>号），是出席中共“一大”的上海代表李汉俊之兄李书城的住所，为一座石库门式楼房。</a:t>
            </a:r>
            <a:endParaRPr lang="en-US" altLang="zh-CN" sz="2000" dirty="0"/>
          </a:p>
          <a:p>
            <a:pPr marL="0" indent="540000" algn="just">
              <a:lnSpc>
                <a:spcPct val="100000"/>
              </a:lnSpc>
              <a:buNone/>
            </a:pPr>
            <a:r>
              <a:rPr lang="en-US" altLang="zh-CN" sz="2000" dirty="0"/>
              <a:t>1921</a:t>
            </a:r>
            <a:r>
              <a:rPr lang="zh-CN" altLang="en-US" sz="2000" dirty="0"/>
              <a:t>年</a:t>
            </a:r>
            <a:r>
              <a:rPr lang="en-US" altLang="zh-CN" sz="2000" dirty="0"/>
              <a:t>7</a:t>
            </a:r>
            <a:r>
              <a:rPr lang="zh-CN" altLang="en-US" sz="2000" dirty="0"/>
              <a:t>月</a:t>
            </a:r>
            <a:r>
              <a:rPr lang="en-US" altLang="zh-CN" sz="2000" dirty="0"/>
              <a:t>23</a:t>
            </a:r>
            <a:r>
              <a:rPr lang="zh-CN" altLang="en-US" sz="2000" dirty="0"/>
              <a:t>日起，大会在底层一间约</a:t>
            </a:r>
            <a:r>
              <a:rPr lang="en-US" altLang="zh-CN" sz="2000" dirty="0"/>
              <a:t>18</a:t>
            </a:r>
            <a:r>
              <a:rPr lang="zh-CN" altLang="en-US" sz="2000" dirty="0"/>
              <a:t>平方米的客堂中召开。出席这次大会的有毛泽东、董必武等</a:t>
            </a:r>
            <a:r>
              <a:rPr lang="en-US" altLang="zh-CN" sz="2000" dirty="0"/>
              <a:t>13</a:t>
            </a:r>
            <a:r>
              <a:rPr lang="zh-CN" altLang="en-US" sz="2000" dirty="0"/>
              <a:t>名代表。会议被一个法国巡捕房密探察觉，代表们立即撤离现场，到浙江嘉兴南湖的一条游船上继续举行，大会通过了党纲，选举了中央领导机构，成立了中国共产党。</a:t>
            </a:r>
            <a:endParaRPr lang="en-US" altLang="zh-CN" sz="2000" dirty="0"/>
          </a:p>
          <a:p>
            <a:pPr marL="0" indent="540000" algn="just">
              <a:lnSpc>
                <a:spcPct val="100000"/>
              </a:lnSpc>
              <a:buNone/>
            </a:pPr>
            <a:r>
              <a:rPr lang="zh-CN" altLang="en-US" sz="2000" dirty="0"/>
              <a:t>新中国成立后，会址按纪念馆原貌修复，室内布置维持了当年的原样，现为全国重点文物保护单位，纪念馆内还辟有三个陈列室展出我党创立时期的史迹和文物。</a:t>
            </a:r>
          </a:p>
        </p:txBody>
      </p:sp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06144D2C-328F-C406-B59F-0C2FED24DCE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0" y="2231737"/>
            <a:ext cx="3648808" cy="2788732"/>
          </a:xfrm>
        </p:spPr>
      </p:pic>
    </p:spTree>
    <p:extLst>
      <p:ext uri="{BB962C8B-B14F-4D97-AF65-F5344CB8AC3E}">
        <p14:creationId xmlns:p14="http://schemas.microsoft.com/office/powerpoint/2010/main" val="1060247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DAA2ED-05D9-77E1-18F9-4CF05065F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初心之地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1C4BAEB-4868-AAB6-667E-BCA43E3A5A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5514536" cy="4023360"/>
          </a:xfrm>
        </p:spPr>
        <p:txBody>
          <a:bodyPr vert="horz" lIns="0" tIns="45720" rIns="0" bIns="45720" rtlCol="0">
            <a:normAutofit fontScale="85000" lnSpcReduction="10000"/>
          </a:bodyPr>
          <a:lstStyle/>
          <a:p>
            <a:pPr marL="0" indent="540000" algn="just">
              <a:lnSpc>
                <a:spcPct val="120000"/>
              </a:lnSpc>
              <a:buNone/>
            </a:pPr>
            <a:r>
              <a:rPr lang="zh-CN" altLang="en-US" dirty="0"/>
              <a:t>中共“二大”会址位于老成都北路</a:t>
            </a:r>
            <a:r>
              <a:rPr lang="en-US" altLang="zh-CN" dirty="0"/>
              <a:t>7</a:t>
            </a:r>
            <a:r>
              <a:rPr lang="zh-CN" altLang="en-US" dirty="0"/>
              <a:t>弄</a:t>
            </a:r>
            <a:r>
              <a:rPr lang="en-US" altLang="zh-CN" dirty="0"/>
              <a:t>30</a:t>
            </a:r>
            <a:r>
              <a:rPr lang="zh-CN" altLang="en-US" dirty="0"/>
              <a:t>号，</a:t>
            </a:r>
            <a:r>
              <a:rPr lang="en-US" altLang="zh-CN" dirty="0"/>
              <a:t>1922</a:t>
            </a:r>
            <a:r>
              <a:rPr lang="zh-CN" altLang="en-US" dirty="0"/>
              <a:t>年</a:t>
            </a:r>
            <a:r>
              <a:rPr lang="en-US" altLang="zh-CN" dirty="0"/>
              <a:t>7</a:t>
            </a:r>
            <a:r>
              <a:rPr lang="zh-CN" altLang="en-US" dirty="0"/>
              <a:t>月</a:t>
            </a:r>
            <a:r>
              <a:rPr lang="en-US" altLang="zh-CN" dirty="0"/>
              <a:t>16</a:t>
            </a:r>
            <a:r>
              <a:rPr lang="zh-CN" altLang="en-US" dirty="0"/>
              <a:t>日</a:t>
            </a:r>
            <a:r>
              <a:rPr lang="en-US" altLang="zh-CN" dirty="0"/>
              <a:t>~23</a:t>
            </a:r>
            <a:r>
              <a:rPr lang="zh-CN" altLang="en-US" dirty="0"/>
              <a:t>日，中国共产党第二次全国代表大会第一次全体会议在此召开，这是党在创建过程中一次具有历史意义的重要会议，与党的“一大”一起圆满完成了党的创建任务。</a:t>
            </a:r>
            <a:r>
              <a:rPr lang="en-US" altLang="zh-CN" dirty="0"/>
              <a:t>1959</a:t>
            </a:r>
            <a:r>
              <a:rPr lang="zh-CN" altLang="en-US" dirty="0"/>
              <a:t>年，“二大”会址被上海市人民委员会确定为市级文物保护单位。</a:t>
            </a:r>
            <a:r>
              <a:rPr lang="en-US" altLang="zh-CN" dirty="0"/>
              <a:t>2002</a:t>
            </a:r>
            <a:r>
              <a:rPr lang="zh-CN" altLang="en-US" dirty="0"/>
              <a:t>年</a:t>
            </a:r>
            <a:r>
              <a:rPr lang="en-US" altLang="zh-CN" dirty="0"/>
              <a:t>6</a:t>
            </a:r>
            <a:r>
              <a:rPr lang="zh-CN" altLang="en-US" dirty="0"/>
              <a:t>月，“二大”会址纪念馆建成对外开放。</a:t>
            </a:r>
            <a:r>
              <a:rPr lang="en-US" altLang="zh-CN" dirty="0"/>
              <a:t>2003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月，纪念馆被上海市人民政府命名为“上海市爱国主义教育基地”。</a:t>
            </a:r>
          </a:p>
          <a:p>
            <a:pPr marL="0" indent="540000" algn="just">
              <a:lnSpc>
                <a:spcPct val="120000"/>
              </a:lnSpc>
              <a:buNone/>
            </a:pPr>
            <a:r>
              <a:rPr lang="zh-CN" altLang="en-US" dirty="0"/>
              <a:t>　　纪念馆占地面积</a:t>
            </a:r>
            <a:r>
              <a:rPr lang="en-US" altLang="zh-CN" dirty="0"/>
              <a:t>286</a:t>
            </a:r>
            <a:r>
              <a:rPr lang="zh-CN" altLang="en-US" dirty="0"/>
              <a:t>平方米，包括会议原址、展览区、接待区三部分。其中，展览厅</a:t>
            </a:r>
            <a:r>
              <a:rPr lang="en-US" altLang="zh-CN" dirty="0"/>
              <a:t>140</a:t>
            </a:r>
            <a:r>
              <a:rPr lang="zh-CN" altLang="en-US" dirty="0"/>
              <a:t>多平方米，布置了反映“二大”历史的革命文物、文献、照片</a:t>
            </a:r>
            <a:r>
              <a:rPr lang="en-US" altLang="zh-CN" dirty="0"/>
              <a:t>120</a:t>
            </a:r>
            <a:r>
              <a:rPr lang="zh-CN" altLang="en-US" dirty="0"/>
              <a:t>多件，并提供资料片播放。</a:t>
            </a:r>
          </a:p>
          <a:p>
            <a:pPr marL="0" indent="540000" algn="just">
              <a:lnSpc>
                <a:spcPct val="120000"/>
              </a:lnSpc>
              <a:buNone/>
            </a:pPr>
            <a:endParaRPr lang="zh-CN" altLang="en-US" dirty="0"/>
          </a:p>
        </p:txBody>
      </p:sp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BA2813DD-3CD5-F798-ADBE-901D7CB1D68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250" y="2227385"/>
            <a:ext cx="4081205" cy="2705688"/>
          </a:xfrm>
        </p:spPr>
      </p:pic>
    </p:spTree>
    <p:extLst>
      <p:ext uri="{BB962C8B-B14F-4D97-AF65-F5344CB8AC3E}">
        <p14:creationId xmlns:p14="http://schemas.microsoft.com/office/powerpoint/2010/main" val="1823546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279587-EACE-9143-221A-846443760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红色往事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D318A1-2EBA-ACF8-4FCC-B8C7BB158A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562600" cy="4351338"/>
          </a:xfrm>
        </p:spPr>
        <p:txBody>
          <a:bodyPr>
            <a:noAutofit/>
          </a:bodyPr>
          <a:lstStyle/>
          <a:p>
            <a:pPr marL="0" indent="540000" algn="just">
              <a:lnSpc>
                <a:spcPct val="110000"/>
              </a:lnSpc>
              <a:buNone/>
            </a:pPr>
            <a:r>
              <a:rPr lang="zh-CN" altLang="en-US" sz="2000" dirty="0"/>
              <a:t>中共上海地下组织斗争史陈列馆暨刘长胜故居位于愚园路</a:t>
            </a:r>
            <a:r>
              <a:rPr lang="en-US" altLang="zh-CN" sz="2000" dirty="0"/>
              <a:t>81</a:t>
            </a:r>
            <a:r>
              <a:rPr lang="zh-CN" altLang="en-US" sz="2000" dirty="0"/>
              <a:t>号，是当年中共上海局的秘密机关之一，也是刘长胜同志</a:t>
            </a:r>
            <a:r>
              <a:rPr lang="en-US" altLang="zh-CN" sz="2000" dirty="0"/>
              <a:t>1946</a:t>
            </a:r>
            <a:r>
              <a:rPr lang="zh-CN" altLang="en-US" sz="2000" dirty="0"/>
              <a:t>年至</a:t>
            </a:r>
            <a:r>
              <a:rPr lang="en-US" altLang="zh-CN" sz="2000" dirty="0"/>
              <a:t>1949</a:t>
            </a:r>
            <a:r>
              <a:rPr lang="zh-CN" altLang="en-US" sz="2000" dirty="0"/>
              <a:t>年在沪从事地下革命斗争时的居住地。</a:t>
            </a:r>
            <a:endParaRPr lang="en-US" altLang="zh-CN" sz="2000" dirty="0"/>
          </a:p>
          <a:p>
            <a:pPr marL="0" indent="540000" algn="just">
              <a:lnSpc>
                <a:spcPct val="110000"/>
              </a:lnSpc>
              <a:buNone/>
            </a:pPr>
            <a:r>
              <a:rPr lang="zh-CN" altLang="en-US" sz="2000" dirty="0"/>
              <a:t>陈列馆共设有三层展示区：底楼主要为</a:t>
            </a:r>
            <a:r>
              <a:rPr lang="en-US" altLang="zh-CN" sz="2000" dirty="0"/>
              <a:t>30~40</a:t>
            </a:r>
            <a:r>
              <a:rPr lang="zh-CN" altLang="en-US" sz="2000" dirty="0"/>
              <a:t>年代三个上海地下党秘密联络点的场景介绍；二楼、三楼主要为“中共上海地方组织成立”、“前赴后继、不屈不挠的斗争”、“开展抗日救亡运动”、“争取和平民主、反对内战”、“里应外合解放上海”五大内容陈列展示，介绍了上海地下工作者可歌可泣的业绩，展示了中共上海地下组织发展、斗争的历程。</a:t>
            </a:r>
          </a:p>
        </p:txBody>
      </p:sp>
      <p:pic>
        <p:nvPicPr>
          <p:cNvPr id="10" name="内容占位符 9">
            <a:extLst>
              <a:ext uri="{FF2B5EF4-FFF2-40B4-BE49-F238E27FC236}">
                <a16:creationId xmlns:a16="http://schemas.microsoft.com/office/drawing/2014/main" id="{0ABCA4A8-C34E-4ED0-5B69-F292CE13C27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630" y="2403231"/>
            <a:ext cx="4140170" cy="2760113"/>
          </a:xfrm>
        </p:spPr>
      </p:pic>
    </p:spTree>
    <p:extLst>
      <p:ext uri="{BB962C8B-B14F-4D97-AF65-F5344CB8AC3E}">
        <p14:creationId xmlns:p14="http://schemas.microsoft.com/office/powerpoint/2010/main" val="2902104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4CA6DA-ABC0-2DDF-3B34-A25A31F79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 dirty="0"/>
              <a:t>薪火相传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11BAE98-4F6C-3406-D4E8-E7C0F056DE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257800" cy="4351338"/>
          </a:xfrm>
        </p:spPr>
        <p:txBody>
          <a:bodyPr>
            <a:normAutofit/>
          </a:bodyPr>
          <a:lstStyle/>
          <a:p>
            <a:pPr indent="540000">
              <a:lnSpc>
                <a:spcPct val="150000"/>
              </a:lnSpc>
              <a:buNone/>
            </a:pPr>
            <a:r>
              <a:rPr lang="zh-CN" altLang="en-US" dirty="0"/>
              <a:t>龙华烈士陵园是上海最大的红色革命纪念地，占地约</a:t>
            </a:r>
            <a:r>
              <a:rPr lang="en-US" altLang="zh-CN" dirty="0"/>
              <a:t>21</a:t>
            </a:r>
            <a:r>
              <a:rPr lang="zh-CN" altLang="en-US" dirty="0"/>
              <a:t>万平方米，根据功能定位，分为广场仪式区、英烈祭奠区、遗址遗迹区和龙华烈士纪念馆四个区域，是全国爱国主义教育基地、全国重点文物保护单位、全国重点烈士纪念设施保护单位、国家一级博物馆、国家国防教育示范基地、全国中小学生研学实践教育基地。</a:t>
            </a:r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05D554C8-B660-996F-2D54-F3AA71F9209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075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1F088A0-003C-136E-5446-0CC9EB6AB204}"/>
              </a:ext>
            </a:extLst>
          </p:cNvPr>
          <p:cNvSpPr/>
          <p:nvPr/>
        </p:nvSpPr>
        <p:spPr>
          <a:xfrm>
            <a:off x="3388792" y="2213355"/>
            <a:ext cx="588334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8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谢谢观看！</a:t>
            </a:r>
          </a:p>
        </p:txBody>
      </p:sp>
    </p:spTree>
    <p:extLst>
      <p:ext uri="{BB962C8B-B14F-4D97-AF65-F5344CB8AC3E}">
        <p14:creationId xmlns:p14="http://schemas.microsoft.com/office/powerpoint/2010/main" val="2667206355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378</TotalTime>
  <Words>557</Words>
  <Application>Microsoft Office PowerPoint</Application>
  <PresentationFormat>宽屏</PresentationFormat>
  <Paragraphs>20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Segoe UI Web (West European)</vt:lpstr>
      <vt:lpstr>隶书</vt:lpstr>
      <vt:lpstr>微软雅黑</vt:lpstr>
      <vt:lpstr>Calibri</vt:lpstr>
      <vt:lpstr>Calibri Light</vt:lpstr>
      <vt:lpstr>Wingdings</vt:lpstr>
      <vt:lpstr>回顾</vt:lpstr>
      <vt:lpstr>红色印记</vt:lpstr>
      <vt:lpstr>目录</vt:lpstr>
      <vt:lpstr>革命启航</vt:lpstr>
      <vt:lpstr>初心之地</vt:lpstr>
      <vt:lpstr>红色往事</vt:lpstr>
      <vt:lpstr>薪火相传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卫 燕</dc:creator>
  <cp:lastModifiedBy>Wenyah</cp:lastModifiedBy>
  <cp:revision>13</cp:revision>
  <dcterms:created xsi:type="dcterms:W3CDTF">2022-07-24T06:16:36Z</dcterms:created>
  <dcterms:modified xsi:type="dcterms:W3CDTF">2022-08-08T09:02:40Z</dcterms:modified>
</cp:coreProperties>
</file>