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59" r:id="rId4"/>
    <p:sldId id="260" r:id="rId5"/>
    <p:sldId id="266" r:id="rId6"/>
    <p:sldId id="267" r:id="rId7"/>
    <p:sldId id="280" r:id="rId8"/>
    <p:sldId id="271" r:id="rId9"/>
    <p:sldId id="281" r:id="rId10"/>
    <p:sldId id="279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7" autoAdjust="0"/>
  </p:normalViewPr>
  <p:slideViewPr>
    <p:cSldViewPr>
      <p:cViewPr varScale="1">
        <p:scale>
          <a:sx n="145" d="100"/>
          <a:sy n="145" d="100"/>
        </p:scale>
        <p:origin x="96" y="196"/>
      </p:cViewPr>
      <p:guideLst>
        <p:guide orient="horz" pos="16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81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6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4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08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4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1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6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7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5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6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3/23/2024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7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837016" y="1380077"/>
            <a:ext cx="4891683" cy="632722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11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北斗卫星导航系统简介</a:t>
            </a:r>
            <a:endParaRPr lang="en-US" sz="2911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C3C306-8772-5221-A55E-1C79756CF215}"/>
              </a:ext>
            </a:extLst>
          </p:cNvPr>
          <p:cNvSpPr txBox="1"/>
          <p:nvPr/>
        </p:nvSpPr>
        <p:spPr>
          <a:xfrm>
            <a:off x="4191000" y="2571750"/>
            <a:ext cx="3147299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  <a:hlinkClick r:id="rId2" action="ppaction://hlinksldjump"/>
              </a:rPr>
              <a:t>北斗卫星导航系统概述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  <a:hlinkClick r:id="rId3" action="ppaction://hlinksldjump"/>
              </a:rPr>
              <a:t>北斗卫星导航系统功能特点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  <a:hlinkClick r:id="rId4" action="ppaction://hlinksldjump"/>
              </a:rPr>
              <a:t>北斗卫星导航系统应用场景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  <a:hlinkClick r:id="rId5" action="ppaction://hlinksldjump"/>
              </a:rPr>
              <a:t>北斗卫星导航系统价值意义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665234" y="1771250"/>
            <a:ext cx="2678906" cy="54462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76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北斗卫星导航系统提供了独立的定位、导航和授时服务，降低了对国外导航系统的依赖，增强了国家安全的保障能力。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665234" y="1403845"/>
            <a:ext cx="2609255" cy="418433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133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保障国家安全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65234" y="3173837"/>
            <a:ext cx="2678906" cy="76218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76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北斗卫星导航系统的广泛应用，推动了位置服务、智能交通、精准农业、智慧城市等相关产业的发展，为经济转型升级提供了有力支撑。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665233" y="2820146"/>
            <a:ext cx="2882504" cy="418433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133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促进经济发展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对国家安全和经济发展的支撑作用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8305800" y="4552950"/>
            <a:ext cx="540000" cy="540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天空中最亮的星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1657681"/>
            <a:ext cx="2743200" cy="152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北斗卫星导航系统概述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572655" y="1223811"/>
            <a:ext cx="3787973" cy="603355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0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定义</a:t>
            </a:r>
            <a:endParaRPr lang="en-US" sz="20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72655" y="1809750"/>
            <a:ext cx="3787973" cy="805975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北斗卫星导航系统（Beidou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 Navigation Satellite </a:t>
            </a: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System，简称BDS）是中国自行研制的全球卫星导航系统，提供全天候、全天时、高精度的定位、导航和授时服务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30897" y="2864329"/>
            <a:ext cx="3670102" cy="603355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0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背景</a:t>
            </a:r>
            <a:endParaRPr lang="en-US" sz="20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0897" y="3435854"/>
            <a:ext cx="3830836" cy="575142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北斗卫星导航系统的建设旨在满足国家安全和经济发展的需求，提高中国在全球导航领域的独立性和自主性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0706967-6F1B-D927-E8EC-D40F35CD817F}"/>
              </a:ext>
            </a:extLst>
          </p:cNvPr>
          <p:cNvGrpSpPr/>
          <p:nvPr/>
        </p:nvGrpSpPr>
        <p:grpSpPr>
          <a:xfrm>
            <a:off x="1610716" y="3992691"/>
            <a:ext cx="3901700" cy="69187"/>
            <a:chOff x="623620" y="5323587"/>
            <a:chExt cx="5202267" cy="92249"/>
          </a:xfrm>
        </p:grpSpPr>
        <p:sp>
          <p:nvSpPr>
            <p:cNvPr id="8" name="AutoShape 8"/>
            <p:cNvSpPr/>
            <p:nvPr/>
          </p:nvSpPr>
          <p:spPr>
            <a:xfrm>
              <a:off x="663305" y="5323587"/>
              <a:ext cx="526101" cy="92249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623620" y="5323587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1135684" y="5323587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cxnSp>
          <p:nvCxnSpPr>
            <p:cNvPr id="11" name="Connector 11"/>
            <p:cNvCxnSpPr/>
            <p:nvPr/>
          </p:nvCxnSpPr>
          <p:spPr>
            <a:xfrm>
              <a:off x="1189406" y="5379260"/>
              <a:ext cx="4636481" cy="0"/>
            </a:xfrm>
            <a:prstGeom prst="line">
              <a:avLst/>
            </a:prstGeom>
            <a:ln w="14288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064417"/>
            <a:ext cx="2069901" cy="1378554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3A83CBE9-91CA-FB7A-116C-97EA6C6D2E52}"/>
              </a:ext>
            </a:extLst>
          </p:cNvPr>
          <p:cNvGrpSpPr/>
          <p:nvPr/>
        </p:nvGrpSpPr>
        <p:grpSpPr>
          <a:xfrm>
            <a:off x="1592870" y="2684508"/>
            <a:ext cx="3901700" cy="69187"/>
            <a:chOff x="599826" y="3579344"/>
            <a:chExt cx="5202267" cy="92249"/>
          </a:xfrm>
        </p:grpSpPr>
        <p:sp>
          <p:nvSpPr>
            <p:cNvPr id="13" name="AutoShape 13"/>
            <p:cNvSpPr/>
            <p:nvPr/>
          </p:nvSpPr>
          <p:spPr>
            <a:xfrm>
              <a:off x="639510" y="3579344"/>
              <a:ext cx="526101" cy="92249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599826" y="3579344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1111890" y="3579344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cxnSp>
          <p:nvCxnSpPr>
            <p:cNvPr id="16" name="Connector 16"/>
            <p:cNvCxnSpPr/>
            <p:nvPr/>
          </p:nvCxnSpPr>
          <p:spPr>
            <a:xfrm>
              <a:off x="1165612" y="3635017"/>
              <a:ext cx="4636481" cy="0"/>
            </a:xfrm>
            <a:prstGeom prst="line">
              <a:avLst/>
            </a:prstGeom>
            <a:ln w="14288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TextBox 38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定义与背景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32546" r="32546"/>
          <a:stretch>
            <a:fillRect/>
          </a:stretch>
        </p:blipFill>
        <p:spPr>
          <a:xfrm>
            <a:off x="2327234" y="2571750"/>
            <a:ext cx="942500" cy="1800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30633" r="30633"/>
          <a:stretch>
            <a:fillRect/>
          </a:stretch>
        </p:blipFill>
        <p:spPr>
          <a:xfrm>
            <a:off x="988346" y="2571750"/>
            <a:ext cx="942500" cy="1800000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988346" y="1029346"/>
            <a:ext cx="169256" cy="278606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8" name="Freeform 8"/>
          <p:cNvSpPr/>
          <p:nvPr/>
        </p:nvSpPr>
        <p:spPr>
          <a:xfrm>
            <a:off x="3761830" y="1104736"/>
            <a:ext cx="188144" cy="173219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933670" y="1340643"/>
            <a:ext cx="2563285" cy="777955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北斗卫星导航系统经历了北斗一号、北斗二号和北斗三号三个阶段的发展，逐步实现了区域到全球的覆盖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en-US" sz="1000" dirty="0"/>
          </a:p>
        </p:txBody>
      </p:sp>
      <p:sp>
        <p:nvSpPr>
          <p:cNvPr id="10" name="AutoShape 10"/>
          <p:cNvSpPr/>
          <p:nvPr/>
        </p:nvSpPr>
        <p:spPr>
          <a:xfrm>
            <a:off x="1212276" y="1047750"/>
            <a:ext cx="1172468" cy="258961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发展历程</a:t>
            </a:r>
            <a:endParaRPr lang="en-US" sz="1500"/>
          </a:p>
        </p:txBody>
      </p:sp>
      <p:sp>
        <p:nvSpPr>
          <p:cNvPr id="11" name="AutoShape 11"/>
          <p:cNvSpPr/>
          <p:nvPr/>
        </p:nvSpPr>
        <p:spPr>
          <a:xfrm>
            <a:off x="3707160" y="1354759"/>
            <a:ext cx="2536703" cy="777955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北斗三号全球系统已全面建成并开通服务，标志着北斗系统进入全球服务的新时代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en-US" sz="1000" dirty="0"/>
          </a:p>
        </p:txBody>
      </p:sp>
      <p:sp>
        <p:nvSpPr>
          <p:cNvPr id="12" name="AutoShape 12"/>
          <p:cNvSpPr/>
          <p:nvPr/>
        </p:nvSpPr>
        <p:spPr>
          <a:xfrm>
            <a:off x="3985766" y="1061866"/>
            <a:ext cx="1172468" cy="258961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现状</a:t>
            </a:r>
            <a:endParaRPr lang="en-US" sz="1500"/>
          </a:p>
        </p:txBody>
      </p:sp>
      <p:sp>
        <p:nvSpPr>
          <p:cNvPr id="34" name="TextBox 34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发展历程及现状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" name="动作按钮: 第一张 1">
            <a:hlinkClick r:id="" action="ppaction://hlinkshowjump?jump=firstslide" highlightClick="1"/>
          </p:cNvPr>
          <p:cNvSpPr/>
          <p:nvPr/>
        </p:nvSpPr>
        <p:spPr>
          <a:xfrm>
            <a:off x="8305800" y="4552950"/>
            <a:ext cx="540000" cy="540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390765"/>
              </p:ext>
            </p:extLst>
          </p:nvPr>
        </p:nvGraphicFramePr>
        <p:xfrm>
          <a:off x="3496955" y="2363594"/>
          <a:ext cx="5267960" cy="20160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797050">
                  <a:extLst>
                    <a:ext uri="{9D8B030D-6E8A-4147-A177-3AD203B41FA5}">
                      <a16:colId xmlns:a16="http://schemas.microsoft.com/office/drawing/2014/main" val="1141616399"/>
                    </a:ext>
                  </a:extLst>
                </a:gridCol>
                <a:gridCol w="1530350">
                  <a:extLst>
                    <a:ext uri="{9D8B030D-6E8A-4147-A177-3AD203B41FA5}">
                      <a16:colId xmlns:a16="http://schemas.microsoft.com/office/drawing/2014/main" val="1685786108"/>
                    </a:ext>
                  </a:extLst>
                </a:gridCol>
                <a:gridCol w="989965">
                  <a:extLst>
                    <a:ext uri="{9D8B030D-6E8A-4147-A177-3AD203B41FA5}">
                      <a16:colId xmlns:a16="http://schemas.microsoft.com/office/drawing/2014/main" val="373791965"/>
                    </a:ext>
                  </a:extLst>
                </a:gridCol>
                <a:gridCol w="950595">
                  <a:extLst>
                    <a:ext uri="{9D8B030D-6E8A-4147-A177-3AD203B41FA5}">
                      <a16:colId xmlns:a16="http://schemas.microsoft.com/office/drawing/2014/main" val="632396227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发射时间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类型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状态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45965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44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4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20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IGSO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正常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26042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45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5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17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GEO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在轨测试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7258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46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6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25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IGSO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正常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93263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47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48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9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23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MEO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在轨测试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910958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49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11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5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IGSO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在轨测试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646191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50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51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11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23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MEO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在轨测试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991918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第</a:t>
                      </a:r>
                      <a:r>
                        <a:rPr lang="en-US" sz="1100" kern="100">
                          <a:effectLst/>
                        </a:rPr>
                        <a:t>52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53</a:t>
                      </a:r>
                      <a:r>
                        <a:rPr lang="zh-CN" sz="1100" kern="100">
                          <a:effectLst/>
                        </a:rPr>
                        <a:t>颗北斗导航卫星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2019</a:t>
                      </a:r>
                      <a:r>
                        <a:rPr lang="zh-CN" sz="1100" kern="100">
                          <a:effectLst/>
                        </a:rPr>
                        <a:t>年</a:t>
                      </a:r>
                      <a:r>
                        <a:rPr lang="en-US" sz="1100" kern="100">
                          <a:effectLst/>
                        </a:rPr>
                        <a:t>12</a:t>
                      </a:r>
                      <a:r>
                        <a:rPr lang="zh-CN" sz="1100" kern="100">
                          <a:effectLst/>
                        </a:rPr>
                        <a:t>月</a:t>
                      </a:r>
                      <a:r>
                        <a:rPr lang="en-US" sz="1100" kern="100">
                          <a:effectLst/>
                        </a:rPr>
                        <a:t>16</a:t>
                      </a:r>
                      <a:r>
                        <a:rPr lang="zh-CN" sz="1100" kern="100">
                          <a:effectLst/>
                        </a:rPr>
                        <a:t>日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MEO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effectLst/>
                        </a:rPr>
                        <a:t>在轨测试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861193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北斗卫星导航系统功能特点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00737" y="2168152"/>
            <a:ext cx="1709994" cy="519405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北斗卫星导航系统具备分米、厘米级别的定位精度，为用户提供高精度的定位服务。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C871F87-9E65-CBC8-31EE-6DDC2A342327}"/>
              </a:ext>
            </a:extLst>
          </p:cNvPr>
          <p:cNvGrpSpPr/>
          <p:nvPr/>
        </p:nvGrpSpPr>
        <p:grpSpPr>
          <a:xfrm>
            <a:off x="4117778" y="1494085"/>
            <a:ext cx="968498" cy="968498"/>
            <a:chOff x="3966370" y="1992112"/>
            <a:chExt cx="1291331" cy="1291331"/>
          </a:xfrm>
        </p:grpSpPr>
        <p:sp>
          <p:nvSpPr>
            <p:cNvPr id="6" name="AutoShape 6"/>
            <p:cNvSpPr/>
            <p:nvPr/>
          </p:nvSpPr>
          <p:spPr>
            <a:xfrm>
              <a:off x="3966370" y="1992112"/>
              <a:ext cx="1291331" cy="1291331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/>
            <a:srcRect l="18813" r="18813"/>
            <a:stretch>
              <a:fillRect/>
            </a:stretch>
          </p:blipFill>
          <p:spPr>
            <a:xfrm>
              <a:off x="4049440" y="2075182"/>
              <a:ext cx="1125191" cy="1125191"/>
            </a:xfrm>
            <a:prstGeom prst="ellipse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488271" y="1895222"/>
            <a:ext cx="1520715" cy="221118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 algn="r">
              <a:lnSpc>
                <a:spcPct val="77000"/>
              </a:lnSpc>
            </a:pPr>
            <a:r>
              <a:rPr lang="en-US" sz="1308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定位精度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249676" y="1751902"/>
            <a:ext cx="1756056" cy="519405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系统可在全球范围内全天候、全天时为各类用户提供导航服务，满足不同应用场景的需求。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249676" y="1494084"/>
            <a:ext cx="1520715" cy="221118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308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导航服务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5112FDA-09CF-D8E7-2823-810715F7FB02}"/>
              </a:ext>
            </a:extLst>
          </p:cNvPr>
          <p:cNvGrpSpPr/>
          <p:nvPr/>
        </p:nvGrpSpPr>
        <p:grpSpPr>
          <a:xfrm>
            <a:off x="4327129" y="2570108"/>
            <a:ext cx="1518295" cy="1529879"/>
            <a:chOff x="4245505" y="3426811"/>
            <a:chExt cx="2024393" cy="2039838"/>
          </a:xfrm>
        </p:grpSpPr>
        <p:sp>
          <p:nvSpPr>
            <p:cNvPr id="5" name="AutoShape 5"/>
            <p:cNvSpPr/>
            <p:nvPr/>
          </p:nvSpPr>
          <p:spPr>
            <a:xfrm>
              <a:off x="4245505" y="3426811"/>
              <a:ext cx="2024393" cy="203983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3"/>
            <a:srcRect l="16992" r="16992"/>
            <a:stretch>
              <a:fillRect/>
            </a:stretch>
          </p:blipFill>
          <p:spPr>
            <a:xfrm>
              <a:off x="4365116" y="3554144"/>
              <a:ext cx="1785172" cy="1785172"/>
            </a:xfrm>
            <a:prstGeom prst="ellipse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BAD5452-6E53-D249-CAFD-16EE83B485A8}"/>
              </a:ext>
            </a:extLst>
          </p:cNvPr>
          <p:cNvGrpSpPr/>
          <p:nvPr/>
        </p:nvGrpSpPr>
        <p:grpSpPr>
          <a:xfrm>
            <a:off x="3103548" y="2373098"/>
            <a:ext cx="1099520" cy="1107909"/>
            <a:chOff x="2614063" y="3164131"/>
            <a:chExt cx="1466027" cy="1477212"/>
          </a:xfrm>
        </p:grpSpPr>
        <p:sp>
          <p:nvSpPr>
            <p:cNvPr id="4" name="AutoShape 4"/>
            <p:cNvSpPr/>
            <p:nvPr/>
          </p:nvSpPr>
          <p:spPr>
            <a:xfrm>
              <a:off x="2614063" y="3164131"/>
              <a:ext cx="1466027" cy="1477212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/>
            <a:srcRect l="14667" r="14667"/>
            <a:stretch>
              <a:fillRect/>
            </a:stretch>
          </p:blipFill>
          <p:spPr>
            <a:xfrm>
              <a:off x="2727782" y="3283442"/>
              <a:ext cx="1238589" cy="1238589"/>
            </a:xfrm>
            <a:prstGeom prst="ellipse">
              <a:avLst/>
            </a:prstGeom>
          </p:spPr>
        </p:pic>
      </p:grpSp>
      <p:sp>
        <p:nvSpPr>
          <p:cNvPr id="14" name="TextBox 14"/>
          <p:cNvSpPr txBox="1"/>
          <p:nvPr/>
        </p:nvSpPr>
        <p:spPr>
          <a:xfrm>
            <a:off x="5992601" y="3330132"/>
            <a:ext cx="1810941" cy="519405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北斗卫星导航系统已经实现全球组网，覆盖范围广，可为用户提供全球范围内的定位、导航服务。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92601" y="3072313"/>
            <a:ext cx="1520715" cy="221118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308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覆盖范围广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高精度定位与导航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动作按钮: 第一张 17">
            <a:hlinkClick r:id="" action="ppaction://hlinkshowjump?jump=firstslide" highlightClick="1"/>
          </p:cNvPr>
          <p:cNvSpPr/>
          <p:nvPr/>
        </p:nvSpPr>
        <p:spPr>
          <a:xfrm>
            <a:off x="8305800" y="4552950"/>
            <a:ext cx="540000" cy="540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1D4BB9DE-F58D-B25E-22B5-BFB773E5072C}"/>
              </a:ext>
            </a:extLst>
          </p:cNvPr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北斗卫星导航系统应用场景</a:t>
            </a:r>
            <a:endParaRPr lang="en-US" sz="2531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A1EC38E-321D-1998-771B-A8E66B1896A9}"/>
              </a:ext>
            </a:extLst>
          </p:cNvPr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47772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398917" y="1787161"/>
            <a:ext cx="3277344" cy="363530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北斗卫星导航系统可为车辆、船舶、飞机等提供全天候、高精度的导航和位置服务，广泛应用于交通运输、物流、旅游等领域。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98917" y="1529343"/>
            <a:ext cx="1520715" cy="200921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139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导航与位置服务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98917" y="2628589"/>
            <a:ext cx="3277344" cy="363530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北斗卫星导航系统的高精度授时服务可应用于电力、通信、金融等需要精确时间同步的领域。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98917" y="2370770"/>
            <a:ext cx="1520715" cy="200921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139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授时服务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98916" y="3522365"/>
            <a:ext cx="3385319" cy="363530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北斗卫星导航系统可结合地面监测站，对地震、海啸、台风等自然灾害进行实时监测和预警，为灾害防范和应急救援提供支持。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98917" y="3264547"/>
            <a:ext cx="1520715" cy="200921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139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灾害监测与预警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C98278-54EE-63D6-D0DC-38F8D15D6CBD}"/>
              </a:ext>
            </a:extLst>
          </p:cNvPr>
          <p:cNvGrpSpPr/>
          <p:nvPr/>
        </p:nvGrpSpPr>
        <p:grpSpPr>
          <a:xfrm>
            <a:off x="5301169" y="1369003"/>
            <a:ext cx="2462964" cy="2519170"/>
            <a:chOff x="5191236" y="1969490"/>
            <a:chExt cx="3283952" cy="3358893"/>
          </a:xfrm>
        </p:grpSpPr>
        <p:sp>
          <p:nvSpPr>
            <p:cNvPr id="4" name="AutoShape 4"/>
            <p:cNvSpPr/>
            <p:nvPr/>
          </p:nvSpPr>
          <p:spPr>
            <a:xfrm>
              <a:off x="5362606" y="2373737"/>
              <a:ext cx="2954646" cy="295464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100000"/>
              </a:schemeClr>
            </a:solidFill>
            <a:ln/>
          </p:spPr>
        </p:sp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757027" y="2750961"/>
              <a:ext cx="2165806" cy="2165806"/>
            </a:xfrm>
            <a:prstGeom prst="ellipse">
              <a:avLst/>
            </a:prstGeom>
          </p:spPr>
        </p:pic>
        <p:sp>
          <p:nvSpPr>
            <p:cNvPr id="12" name="AutoShape 12"/>
            <p:cNvSpPr/>
            <p:nvPr/>
          </p:nvSpPr>
          <p:spPr>
            <a:xfrm>
              <a:off x="6497376" y="1969490"/>
              <a:ext cx="685107" cy="685107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5191236" y="4321081"/>
              <a:ext cx="685107" cy="685107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7790081" y="4321081"/>
              <a:ext cx="685107" cy="685107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sp>
          <p:nvSpPr>
            <p:cNvPr id="15" name="Freeform 15"/>
            <p:cNvSpPr/>
            <p:nvPr/>
          </p:nvSpPr>
          <p:spPr>
            <a:xfrm>
              <a:off x="6679997" y="2126097"/>
              <a:ext cx="319865" cy="319865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91440"/>
                  </a:moveTo>
                  <a:lnTo>
                    <a:pt x="152400" y="0"/>
                  </a:lnTo>
                  <a:lnTo>
                    <a:pt x="304800" y="91440"/>
                  </a:lnTo>
                  <a:lnTo>
                    <a:pt x="304800" y="121920"/>
                  </a:lnTo>
                  <a:lnTo>
                    <a:pt x="0" y="121920"/>
                  </a:lnTo>
                  <a:lnTo>
                    <a:pt x="0" y="91440"/>
                  </a:lnTo>
                  <a:close/>
                  <a:moveTo>
                    <a:pt x="0" y="274320"/>
                  </a:moveTo>
                  <a:lnTo>
                    <a:pt x="304800" y="274320"/>
                  </a:lnTo>
                  <a:lnTo>
                    <a:pt x="304800" y="304800"/>
                  </a:lnTo>
                  <a:lnTo>
                    <a:pt x="0" y="304800"/>
                  </a:lnTo>
                  <a:lnTo>
                    <a:pt x="0" y="274320"/>
                  </a:lnTo>
                  <a:close/>
                  <a:moveTo>
                    <a:pt x="30480" y="243840"/>
                  </a:moveTo>
                  <a:lnTo>
                    <a:pt x="274320" y="243840"/>
                  </a:lnTo>
                  <a:lnTo>
                    <a:pt x="274320" y="274320"/>
                  </a:lnTo>
                  <a:lnTo>
                    <a:pt x="30480" y="274320"/>
                  </a:lnTo>
                  <a:lnTo>
                    <a:pt x="30480" y="243840"/>
                  </a:lnTo>
                  <a:close/>
                  <a:moveTo>
                    <a:pt x="30480" y="121920"/>
                  </a:moveTo>
                  <a:lnTo>
                    <a:pt x="91440" y="121920"/>
                  </a:lnTo>
                  <a:lnTo>
                    <a:pt x="91440" y="243840"/>
                  </a:lnTo>
                  <a:lnTo>
                    <a:pt x="30480" y="243840"/>
                  </a:lnTo>
                  <a:lnTo>
                    <a:pt x="30480" y="121920"/>
                  </a:lnTo>
                  <a:close/>
                  <a:moveTo>
                    <a:pt x="121920" y="121920"/>
                  </a:moveTo>
                  <a:lnTo>
                    <a:pt x="182880" y="121920"/>
                  </a:lnTo>
                  <a:lnTo>
                    <a:pt x="182880" y="243840"/>
                  </a:lnTo>
                  <a:lnTo>
                    <a:pt x="121920" y="243840"/>
                  </a:lnTo>
                  <a:lnTo>
                    <a:pt x="121920" y="121920"/>
                  </a:lnTo>
                  <a:close/>
                  <a:moveTo>
                    <a:pt x="213360" y="121920"/>
                  </a:moveTo>
                  <a:lnTo>
                    <a:pt x="274320" y="121920"/>
                  </a:lnTo>
                  <a:lnTo>
                    <a:pt x="274320" y="243840"/>
                  </a:lnTo>
                  <a:lnTo>
                    <a:pt x="213360" y="243840"/>
                  </a:lnTo>
                  <a:lnTo>
                    <a:pt x="213360" y="12192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6" name="Freeform 16"/>
            <p:cNvSpPr/>
            <p:nvPr/>
          </p:nvSpPr>
          <p:spPr>
            <a:xfrm>
              <a:off x="7979319" y="4485523"/>
              <a:ext cx="319646" cy="319646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52400" y="190500"/>
                  </a:moveTo>
                  <a:cubicBezTo>
                    <a:pt x="152400" y="169459"/>
                    <a:pt x="169459" y="152400"/>
                    <a:pt x="190500" y="152400"/>
                  </a:cubicBezTo>
                  <a:cubicBezTo>
                    <a:pt x="211541" y="152400"/>
                    <a:pt x="228600" y="169459"/>
                    <a:pt x="228600" y="190500"/>
                  </a:cubicBezTo>
                  <a:cubicBezTo>
                    <a:pt x="228600" y="211541"/>
                    <a:pt x="211541" y="228600"/>
                    <a:pt x="190500" y="228600"/>
                  </a:cubicBezTo>
                  <a:cubicBezTo>
                    <a:pt x="169459" y="228600"/>
                    <a:pt x="152400" y="211541"/>
                    <a:pt x="152400" y="190500"/>
                  </a:cubicBezTo>
                  <a:close/>
                  <a:moveTo>
                    <a:pt x="266700" y="76200"/>
                  </a:moveTo>
                  <a:lnTo>
                    <a:pt x="235372" y="12925"/>
                  </a:lnTo>
                  <a:cubicBezTo>
                    <a:pt x="232801" y="5410"/>
                    <a:pt x="225695" y="0"/>
                    <a:pt x="217284" y="0"/>
                  </a:cubicBezTo>
                  <a:lnTo>
                    <a:pt x="164973" y="0"/>
                  </a:lnTo>
                  <a:cubicBezTo>
                    <a:pt x="156467" y="0"/>
                    <a:pt x="149295" y="5544"/>
                    <a:pt x="146837" y="13192"/>
                  </a:cubicBezTo>
                  <a:lnTo>
                    <a:pt x="114338" y="76200"/>
                  </a:lnTo>
                  <a:lnTo>
                    <a:pt x="38100" y="76200"/>
                  </a:lnTo>
                  <a:cubicBezTo>
                    <a:pt x="17059" y="76200"/>
                    <a:pt x="0" y="93259"/>
                    <a:pt x="0" y="114300"/>
                  </a:cubicBezTo>
                  <a:lnTo>
                    <a:pt x="0" y="304800"/>
                  </a:lnTo>
                  <a:lnTo>
                    <a:pt x="304800" y="304800"/>
                  </a:lnTo>
                  <a:lnTo>
                    <a:pt x="304800" y="114300"/>
                  </a:lnTo>
                  <a:cubicBezTo>
                    <a:pt x="304800" y="93259"/>
                    <a:pt x="287760" y="76200"/>
                    <a:pt x="266700" y="76200"/>
                  </a:cubicBezTo>
                  <a:close/>
                  <a:moveTo>
                    <a:pt x="57150" y="152400"/>
                  </a:moveTo>
                  <a:cubicBezTo>
                    <a:pt x="46625" y="152400"/>
                    <a:pt x="38100" y="143875"/>
                    <a:pt x="38100" y="133350"/>
                  </a:cubicBezTo>
                  <a:cubicBezTo>
                    <a:pt x="38100" y="122825"/>
                    <a:pt x="46625" y="114300"/>
                    <a:pt x="57150" y="114300"/>
                  </a:cubicBezTo>
                  <a:cubicBezTo>
                    <a:pt x="67675" y="114300"/>
                    <a:pt x="76200" y="122825"/>
                    <a:pt x="76200" y="133350"/>
                  </a:cubicBezTo>
                  <a:cubicBezTo>
                    <a:pt x="76200" y="143875"/>
                    <a:pt x="67675" y="152400"/>
                    <a:pt x="57150" y="152400"/>
                  </a:cubicBezTo>
                  <a:close/>
                  <a:moveTo>
                    <a:pt x="190500" y="266700"/>
                  </a:moveTo>
                  <a:cubicBezTo>
                    <a:pt x="148419" y="266700"/>
                    <a:pt x="114300" y="232581"/>
                    <a:pt x="114300" y="190500"/>
                  </a:cubicBezTo>
                  <a:cubicBezTo>
                    <a:pt x="114300" y="148419"/>
                    <a:pt x="148419" y="114300"/>
                    <a:pt x="190500" y="114300"/>
                  </a:cubicBezTo>
                  <a:cubicBezTo>
                    <a:pt x="232581" y="114300"/>
                    <a:pt x="266700" y="148419"/>
                    <a:pt x="266700" y="190500"/>
                  </a:cubicBezTo>
                  <a:cubicBezTo>
                    <a:pt x="266700" y="232581"/>
                    <a:pt x="232581" y="266700"/>
                    <a:pt x="190500" y="26670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7" name="Freeform 17"/>
            <p:cNvSpPr/>
            <p:nvPr/>
          </p:nvSpPr>
          <p:spPr>
            <a:xfrm>
              <a:off x="5353462" y="4482581"/>
              <a:ext cx="362108" cy="362108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04800" y="171155"/>
                  </a:moveTo>
                  <a:lnTo>
                    <a:pt x="304800" y="133055"/>
                  </a:lnTo>
                  <a:lnTo>
                    <a:pt x="259261" y="114081"/>
                  </a:lnTo>
                  <a:cubicBezTo>
                    <a:pt x="257994" y="110509"/>
                    <a:pt x="256661" y="107051"/>
                    <a:pt x="255022" y="103661"/>
                  </a:cubicBezTo>
                  <a:lnTo>
                    <a:pt x="273406" y="57893"/>
                  </a:lnTo>
                  <a:lnTo>
                    <a:pt x="246459" y="30956"/>
                  </a:lnTo>
                  <a:lnTo>
                    <a:pt x="201101" y="49635"/>
                  </a:lnTo>
                  <a:cubicBezTo>
                    <a:pt x="197644" y="47958"/>
                    <a:pt x="194110" y="46549"/>
                    <a:pt x="190462" y="45244"/>
                  </a:cubicBezTo>
                  <a:lnTo>
                    <a:pt x="171155" y="0"/>
                  </a:lnTo>
                  <a:lnTo>
                    <a:pt x="133055" y="0"/>
                  </a:lnTo>
                  <a:lnTo>
                    <a:pt x="114224" y="45091"/>
                  </a:lnTo>
                  <a:cubicBezTo>
                    <a:pt x="110433" y="46434"/>
                    <a:pt x="106785" y="47844"/>
                    <a:pt x="103175" y="49559"/>
                  </a:cubicBezTo>
                  <a:lnTo>
                    <a:pt x="57893" y="31366"/>
                  </a:lnTo>
                  <a:lnTo>
                    <a:pt x="30956" y="58303"/>
                  </a:lnTo>
                  <a:lnTo>
                    <a:pt x="49416" y="103175"/>
                  </a:lnTo>
                  <a:cubicBezTo>
                    <a:pt x="47625" y="106861"/>
                    <a:pt x="46177" y="110614"/>
                    <a:pt x="44796" y="114491"/>
                  </a:cubicBezTo>
                  <a:lnTo>
                    <a:pt x="0" y="133645"/>
                  </a:lnTo>
                  <a:lnTo>
                    <a:pt x="0" y="171745"/>
                  </a:lnTo>
                  <a:lnTo>
                    <a:pt x="44834" y="190424"/>
                  </a:lnTo>
                  <a:cubicBezTo>
                    <a:pt x="46215" y="194291"/>
                    <a:pt x="47701" y="198053"/>
                    <a:pt x="49482" y="201740"/>
                  </a:cubicBezTo>
                  <a:lnTo>
                    <a:pt x="31366" y="246907"/>
                  </a:lnTo>
                  <a:lnTo>
                    <a:pt x="58303" y="273844"/>
                  </a:lnTo>
                  <a:lnTo>
                    <a:pt x="103289" y="255318"/>
                  </a:lnTo>
                  <a:cubicBezTo>
                    <a:pt x="106899" y="257032"/>
                    <a:pt x="110585" y="258404"/>
                    <a:pt x="114376" y="259709"/>
                  </a:cubicBezTo>
                  <a:lnTo>
                    <a:pt x="133645" y="304800"/>
                  </a:lnTo>
                  <a:lnTo>
                    <a:pt x="171745" y="304800"/>
                  </a:lnTo>
                  <a:lnTo>
                    <a:pt x="190605" y="259480"/>
                  </a:lnTo>
                  <a:cubicBezTo>
                    <a:pt x="194215" y="258137"/>
                    <a:pt x="197787" y="256727"/>
                    <a:pt x="201206" y="255089"/>
                  </a:cubicBezTo>
                  <a:lnTo>
                    <a:pt x="246898" y="273396"/>
                  </a:lnTo>
                  <a:lnTo>
                    <a:pt x="273834" y="246459"/>
                  </a:lnTo>
                  <a:lnTo>
                    <a:pt x="255079" y="200997"/>
                  </a:lnTo>
                  <a:cubicBezTo>
                    <a:pt x="256680" y="197577"/>
                    <a:pt x="257985" y="194110"/>
                    <a:pt x="259251" y="190576"/>
                  </a:cubicBezTo>
                  <a:lnTo>
                    <a:pt x="304800" y="171155"/>
                  </a:lnTo>
                  <a:close/>
                  <a:moveTo>
                    <a:pt x="152105" y="209550"/>
                  </a:moveTo>
                  <a:cubicBezTo>
                    <a:pt x="120558" y="209550"/>
                    <a:pt x="94955" y="183947"/>
                    <a:pt x="94955" y="152400"/>
                  </a:cubicBezTo>
                  <a:cubicBezTo>
                    <a:pt x="94955" y="120853"/>
                    <a:pt x="120558" y="95250"/>
                    <a:pt x="152105" y="95250"/>
                  </a:cubicBezTo>
                  <a:cubicBezTo>
                    <a:pt x="183652" y="95250"/>
                    <a:pt x="209255" y="120853"/>
                    <a:pt x="209255" y="152400"/>
                  </a:cubicBezTo>
                  <a:cubicBezTo>
                    <a:pt x="209255" y="183947"/>
                    <a:pt x="183652" y="209550"/>
                    <a:pt x="152105" y="20955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sp>
        <p:nvSpPr>
          <p:cNvPr id="39" name="TextBox 39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民用领域应用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动作按钮: 第一张 17">
            <a:hlinkClick r:id="" action="ppaction://hlinkshowjump?jump=firstslide" highlightClick="1"/>
          </p:cNvPr>
          <p:cNvSpPr/>
          <p:nvPr/>
        </p:nvSpPr>
        <p:spPr>
          <a:xfrm>
            <a:off x="8305800" y="4552950"/>
            <a:ext cx="540000" cy="540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91045778-E598-8D00-D8C4-D716687ABD3D}"/>
              </a:ext>
            </a:extLst>
          </p:cNvPr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北斗卫星导航系统价值意义</a:t>
            </a:r>
            <a:endParaRPr lang="en-US" sz="2531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4FA15F26-D383-136A-88E0-FC00D3830CAE}"/>
              </a:ext>
            </a:extLst>
          </p:cNvPr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15627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239</Words>
  <Application>Microsoft Office PowerPoint</Application>
  <PresentationFormat>全屏显示(16:9)</PresentationFormat>
  <Paragraphs>74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Microsoft Yahei</vt:lpstr>
      <vt:lpstr>等线</vt:lpstr>
      <vt:lpstr>等线 Light</vt:lpstr>
      <vt:lpstr>宋体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linda</cp:lastModifiedBy>
  <cp:revision>10</cp:revision>
  <dcterms:created xsi:type="dcterms:W3CDTF">2006-08-16T00:00:00Z</dcterms:created>
  <dcterms:modified xsi:type="dcterms:W3CDTF">2024-03-23T09:54:32Z</dcterms:modified>
</cp:coreProperties>
</file>