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1" r:id="rId1"/>
  </p:sldMasterIdLst>
  <p:notesMasterIdLst>
    <p:notesMasterId r:id="rId17"/>
  </p:notesMasterIdLst>
  <p:handoutMasterIdLst>
    <p:handoutMasterId r:id="rId18"/>
  </p:handoutMasterIdLst>
  <p:sldIdLst>
    <p:sldId id="256" r:id="rId2"/>
    <p:sldId id="257" r:id="rId3"/>
    <p:sldId id="258" r:id="rId4"/>
    <p:sldId id="271"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775" autoAdjust="0"/>
    <p:restoredTop sz="94660"/>
  </p:normalViewPr>
  <p:slideViewPr>
    <p:cSldViewPr snapToGrid="0">
      <p:cViewPr varScale="1">
        <p:scale>
          <a:sx n="118" d="100"/>
          <a:sy n="118" d="100"/>
        </p:scale>
        <p:origin x="27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59108D7F-56F7-4542-ABA3-65542A3C344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 xmlns:a16="http://schemas.microsoft.com/office/drawing/2014/main" id="{C1619DE9-74DA-9842-9126-0D62F3F7402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E76FC1A-CD44-7E47-A266-5430D90760B6}" type="datetime1">
              <a:rPr kumimoji="1" lang="zh-CN" altLang="en-US" smtClean="0"/>
              <a:t>2024/3/19</a:t>
            </a:fld>
            <a:endParaRPr kumimoji="1" lang="zh-CN" altLang="en-US"/>
          </a:p>
        </p:txBody>
      </p:sp>
      <p:sp>
        <p:nvSpPr>
          <p:cNvPr id="4" name="页脚占位符 3">
            <a:extLst>
              <a:ext uri="{FF2B5EF4-FFF2-40B4-BE49-F238E27FC236}">
                <a16:creationId xmlns="" xmlns:a16="http://schemas.microsoft.com/office/drawing/2014/main" id="{5938C0F1-C484-9541-9E97-623C1EEA41A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 xmlns:a16="http://schemas.microsoft.com/office/drawing/2014/main" id="{161E902F-8D1E-204D-99C0-92737AF7F78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838EABF-F0FC-5742-911F-51A30DFCB93E}" type="slidenum">
              <a:rPr kumimoji="1" lang="zh-CN" altLang="en-US" smtClean="0"/>
              <a:t>‹#›</a:t>
            </a:fld>
            <a:endParaRPr kumimoji="1" lang="zh-CN" altLang="en-US"/>
          </a:p>
        </p:txBody>
      </p:sp>
    </p:spTree>
    <p:extLst>
      <p:ext uri="{BB962C8B-B14F-4D97-AF65-F5344CB8AC3E}">
        <p14:creationId xmlns:p14="http://schemas.microsoft.com/office/powerpoint/2010/main" val="149407867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FB79A6-0288-E345-BBA3-0C1E50583E2E}" type="datetime1">
              <a:rPr lang="zh-CN" altLang="en-US" smtClean="0"/>
              <a:t>2024/3/19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506C04-4F83-42AC-BE99-DE3A1DC4FE67}" type="slidenum">
              <a:rPr lang="zh-CN" altLang="en-US" smtClean="0"/>
              <a:t>‹#›</a:t>
            </a:fld>
            <a:endParaRPr lang="zh-CN" altLang="en-US"/>
          </a:p>
        </p:txBody>
      </p:sp>
    </p:spTree>
    <p:extLst>
      <p:ext uri="{BB962C8B-B14F-4D97-AF65-F5344CB8AC3E}">
        <p14:creationId xmlns:p14="http://schemas.microsoft.com/office/powerpoint/2010/main" val="48359733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3579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B4EA5A3-2E0C-A440-A421-2E0235FCE51F}" type="datetime1">
              <a:rPr lang="zh-CN" altLang="en-US" smtClean="0"/>
              <a:t>2024/3/19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224051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7E2F34F-9B9C-5E44-939A-556AB503C182}" type="datetime1">
              <a:rPr lang="zh-CN" altLang="en-US" smtClean="0"/>
              <a:t>2024/3/19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779660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7EBCC72-7FAB-4A45-B0A7-7341487C39C3}" type="datetime1">
              <a:rPr lang="zh-CN" altLang="en-US" smtClean="0"/>
              <a:t>2024/3/19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916777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0326D89-379B-E746-81DC-A710CA6DBCBD}"/>
              </a:ext>
            </a:extLst>
          </p:cNvPr>
          <p:cNvSpPr>
            <a:spLocks noGrp="1"/>
          </p:cNvSpPr>
          <p:nvPr>
            <p:ph type="dt" sz="half" idx="10"/>
          </p:nvPr>
        </p:nvSpPr>
        <p:spPr/>
        <p:txBody>
          <a:bodyPr/>
          <a:lstStyle/>
          <a:p>
            <a:fld id="{A3E5CBB9-BCFD-A240-A45D-8B61C886D5B4}" type="datetime1">
              <a:rPr lang="zh-CN" altLang="en-US" smtClean="0"/>
              <a:t>2024/3/19</a:t>
            </a:fld>
            <a:endParaRPr lang="en-US" dirty="0"/>
          </a:p>
        </p:txBody>
      </p:sp>
      <p:sp>
        <p:nvSpPr>
          <p:cNvPr id="3" name="页脚占位符 2">
            <a:extLst>
              <a:ext uri="{FF2B5EF4-FFF2-40B4-BE49-F238E27FC236}">
                <a16:creationId xmlns="" xmlns:a16="http://schemas.microsoft.com/office/drawing/2014/main" id="{B80677AE-7531-D84C-8248-F355C33BD19C}"/>
              </a:ext>
            </a:extLst>
          </p:cNvPr>
          <p:cNvSpPr>
            <a:spLocks noGrp="1"/>
          </p:cNvSpPr>
          <p:nvPr>
            <p:ph type="ftr" sz="quarter" idx="11"/>
          </p:nvPr>
        </p:nvSpPr>
        <p:spPr/>
        <p:txBody>
          <a:bodyPr/>
          <a:lstStyle/>
          <a:p>
            <a:endParaRPr lang="en-US" dirty="0"/>
          </a:p>
        </p:txBody>
      </p:sp>
      <p:sp>
        <p:nvSpPr>
          <p:cNvPr id="4" name="灯片编号占位符 3">
            <a:extLst>
              <a:ext uri="{FF2B5EF4-FFF2-40B4-BE49-F238E27FC236}">
                <a16:creationId xmlns="" xmlns:a16="http://schemas.microsoft.com/office/drawing/2014/main" id="{B5A59EF8-C0ED-4445-A4D0-0F22684094FB}"/>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3263632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D1D7D85-8054-7F47-88A2-3A522549E5F7}" type="datetime1">
              <a:rPr lang="zh-CN" altLang="en-US" smtClean="0"/>
              <a:t>2024/3/19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090648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B5B4ABFD-B80F-C346-93B4-E767699F6166}" type="datetime1">
              <a:rPr lang="zh-CN" altLang="en-US" smtClean="0"/>
              <a:t>2024/3/19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143708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1C3CE105-5F15-2C45-A485-2F73F08C8911}" type="datetime1">
              <a:rPr lang="zh-CN" altLang="en-US" smtClean="0"/>
              <a:t>2024/3/19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05825134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9CFDE0C9-51DE-554D-B799-425B22B7A083}" type="datetime1">
              <a:rPr lang="zh-CN" altLang="en-US" smtClean="0"/>
              <a:t>2024/3/19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7622355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F8B8858-7361-874C-AD27-A77D142CC96A}" type="datetime1">
              <a:rPr lang="zh-CN" altLang="en-US" smtClean="0"/>
              <a:t>2024/3/19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52529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F209CB-51CD-A048-87FA-4BD7B6E2DBEC}" type="datetime1">
              <a:rPr lang="zh-CN" altLang="en-US" smtClean="0"/>
              <a:t>2024/3/19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5209140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B6E4493-FC1C-EF42-ABB7-DBE164EBBD5E}" type="datetime1">
              <a:rPr lang="zh-CN" altLang="en-US" smtClean="0"/>
              <a:t>2024/3/19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27588788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B75D221D-0BFC-0742-80FA-F70B95333AA7}" type="datetime1">
              <a:rPr lang="zh-CN" altLang="en-US" smtClean="0"/>
              <a:t>2024/3/19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8981498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E5CBB9-BCFD-A240-A45D-8B61C886D5B4}" type="datetime1">
              <a:rPr lang="zh-CN" altLang="en-US" smtClean="0"/>
              <a:t>2024/3/19</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69304674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iming>
    <p:tnLst>
      <p:par>
        <p:cTn id="1" dur="indefinite" restart="never" nodeType="tmRoot"/>
      </p:par>
    </p:tnLst>
  </p:timing>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865061" y="1830651"/>
            <a:ext cx="6478055" cy="696024"/>
          </a:xfrm>
          <a:prstGeom prst="rect">
            <a:avLst/>
          </a:prstGeom>
          <a:noFill/>
        </p:spPr>
        <p:txBody>
          <a:bodyPr wrap="none">
            <a:spAutoFit/>
          </a:bodyPr>
          <a:lstStyle/>
          <a:p>
            <a:pPr algn="ctr">
              <a:lnSpc>
                <a:spcPct val="120000"/>
              </a:lnSpc>
              <a:defRPr/>
            </a:pPr>
            <a:r>
              <a:rPr lang="en-US" altLang="zh-CN" sz="3600" b="1" dirty="0" err="1">
                <a:solidFill>
                  <a:schemeClr val="accent6">
                    <a:lumMod val="60000"/>
                    <a:lumOff val="40000"/>
                  </a:schemeClr>
                </a:solidFill>
                <a:latin typeface="Arial" panose="020B0604020202020204" pitchFamily="34" charset="0"/>
                <a:ea typeface="微软雅黑" panose="020B0503020204020204" pitchFamily="34" charset="-122"/>
                <a:cs typeface="Arial" panose="020B0604020202020204" pitchFamily="34" charset="0"/>
                <a:sym typeface="+mn-lt"/>
              </a:rPr>
              <a:t>Sora</a:t>
            </a:r>
            <a:r>
              <a:rPr lang="en-US" altLang="zh-CN" sz="2100" b="1" dirty="0" err="1" smtClean="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a:t>
            </a:r>
            <a:r>
              <a:rPr lang="en-US" altLang="zh-CN" sz="2100" b="1" dirty="0" err="1" smtClean="0">
                <a:solidFill>
                  <a:schemeClr val="accent6">
                    <a:lumMod val="60000"/>
                    <a:lumOff val="40000"/>
                  </a:schemeClr>
                </a:solidFill>
                <a:latin typeface="Arial" panose="020B0604020202020204" pitchFamily="34" charset="0"/>
                <a:ea typeface="微软雅黑" panose="020B0503020204020204" pitchFamily="34" charset="-122"/>
                <a:cs typeface="Arial" panose="020B0604020202020204" pitchFamily="34" charset="0"/>
                <a:sym typeface="+mn-lt"/>
              </a:rPr>
              <a:t>OpenAI</a:t>
            </a:r>
            <a:r>
              <a:rPr lang="zh-CN" altLang="en-US" sz="2100" b="1" dirty="0" smtClean="0">
                <a:solidFill>
                  <a:schemeClr val="accent6">
                    <a:lumMod val="60000"/>
                    <a:lumOff val="40000"/>
                  </a:schemeClr>
                </a:solidFill>
                <a:latin typeface="SimHei" panose="02010609060101010101" pitchFamily="49" charset="-122"/>
                <a:ea typeface="SimHei" panose="02010609060101010101" pitchFamily="49" charset="-122"/>
                <a:cs typeface="+mn-ea"/>
                <a:sym typeface="+mn-lt"/>
              </a:rPr>
              <a:t>发布的人工智能文生视频大模型</a:t>
            </a:r>
            <a:r>
              <a:rPr lang="en-US" altLang="zh-CN" sz="2100" b="1" dirty="0" smtClean="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rPr>
              <a:t>】</a:t>
            </a:r>
            <a:endParaRPr lang="en-US" sz="2100" b="1" dirty="0">
              <a:solidFill>
                <a:schemeClr val="accent6">
                  <a:lumMod val="60000"/>
                  <a:lumOff val="40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94054408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 name="11"/>
          <p:cNvSpPr/>
          <p:nvPr/>
        </p:nvSpPr>
        <p:spPr>
          <a:xfrm>
            <a:off x="620714" y="2663826"/>
            <a:ext cx="3586162" cy="1557349"/>
          </a:xfrm>
          <a:prstGeom prst="rect">
            <a:avLst/>
          </a:prstGeom>
        </p:spPr>
        <p:txBody>
          <a:bodyPr>
            <a:spAutoFit/>
          </a:bodyPr>
          <a:lstStyle/>
          <a:p>
            <a:pPr>
              <a:lnSpc>
                <a:spcPct val="150000"/>
              </a:lnSpc>
              <a:spcBef>
                <a:spcPct val="50000"/>
              </a:spcBef>
              <a:defRPr/>
            </a:pP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2024</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年</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2</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月</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15</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日 ，</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OpenAI</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正式发布文生视频模型</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Sora </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，并发布了</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48</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个文生视频案例和技术报告，正式入局视频生成领域。</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Sora</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能够根据提示词生成</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60s</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的连贯视频，“碾压”了行业目前大概只有平均“</a:t>
            </a:r>
            <a:r>
              <a:rPr lang="en-US" altLang="zh-CN"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4s”</a:t>
            </a:r>
            <a:r>
              <a:rPr lang="zh-CN" altLang="en-US" sz="1300" dirty="0">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的视频生成长度</a:t>
            </a:r>
          </a:p>
        </p:txBody>
      </p:sp>
      <p:cxnSp>
        <p:nvCxnSpPr>
          <p:cNvPr id="5" name="13"/>
          <p:cNvCxnSpPr/>
          <p:nvPr/>
        </p:nvCxnSpPr>
        <p:spPr>
          <a:xfrm>
            <a:off x="4356100" y="2663828"/>
            <a:ext cx="0" cy="2327275"/>
          </a:xfrm>
          <a:prstGeom prst="line">
            <a:avLst/>
          </a:prstGeom>
        </p:spPr>
        <p:style>
          <a:lnRef idx="1">
            <a:schemeClr val="accent1"/>
          </a:lnRef>
          <a:fillRef idx="0">
            <a:schemeClr val="accent1"/>
          </a:fillRef>
          <a:effectRef idx="0">
            <a:schemeClr val="accent1"/>
          </a:effectRef>
          <a:fontRef idx="minor">
            <a:schemeClr val="tx1"/>
          </a:fontRef>
        </p:style>
      </p:cxnSp>
      <p:pic>
        <p:nvPicPr>
          <p:cNvPr id="11270"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26" y="2663827"/>
            <a:ext cx="2352675"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296822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5" descr="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0"/>
            <a:ext cx="91535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6" descr="78"/>
          <p:cNvPicPr>
            <a:picLocks noChangeAspect="1" noChangeArrowheads="1"/>
          </p:cNvPicPr>
          <p:nvPr/>
        </p:nvPicPr>
        <p:blipFill>
          <a:blip r:embed="rId3">
            <a:extLst>
              <a:ext uri="{28A0092B-C50C-407E-A947-70E740481C1C}">
                <a14:useLocalDpi xmlns:a14="http://schemas.microsoft.com/office/drawing/2010/main" val="0"/>
              </a:ext>
            </a:extLst>
          </a:blip>
          <a:srcRect l="2332" t="9129" r="4703" b="67416"/>
          <a:stretch>
            <a:fillRect/>
          </a:stretch>
        </p:blipFill>
        <p:spPr bwMode="auto">
          <a:xfrm>
            <a:off x="1790702" y="857251"/>
            <a:ext cx="55641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1960566" y="3360739"/>
            <a:ext cx="5132387" cy="584775"/>
          </a:xfrm>
          <a:prstGeom prst="rect">
            <a:avLst/>
          </a:prstGeom>
          <a:noFill/>
        </p:spPr>
        <p:txBody>
          <a:bodyPr>
            <a:spAutoFit/>
          </a:bodyPr>
          <a:lstStyle/>
          <a:p>
            <a:pPr algn="ctr" defTabSz="685783">
              <a:defRPr/>
            </a:pPr>
            <a:r>
              <a:rPr lang="en-US" altLang="zh-CN" sz="3200" b="1" dirty="0">
                <a:solidFill>
                  <a:prstClr val="white"/>
                </a:solidFill>
                <a:latin typeface="思源黑体 CN Medium" panose="020B0600000000000000" pitchFamily="34" charset="-122"/>
                <a:ea typeface="思源黑体 CN Medium" panose="020B0600000000000000" pitchFamily="34" charset="-122"/>
                <a:cs typeface="+mn-ea"/>
                <a:sym typeface="+mn-lt"/>
              </a:rPr>
              <a:t>Sora</a:t>
            </a:r>
            <a:r>
              <a:rPr lang="zh-CN" altLang="en-US" sz="3200" b="1" dirty="0">
                <a:solidFill>
                  <a:prstClr val="white"/>
                </a:solidFill>
                <a:latin typeface="思源黑体 CN Medium" panose="020B0600000000000000" pitchFamily="34" charset="-122"/>
                <a:ea typeface="思源黑体 CN Medium" panose="020B0600000000000000" pitchFamily="34" charset="-122"/>
                <a:cs typeface="+mn-ea"/>
                <a:sym typeface="+mn-lt"/>
              </a:rPr>
              <a:t>功能特色</a:t>
            </a:r>
          </a:p>
        </p:txBody>
      </p:sp>
      <p:sp>
        <p:nvSpPr>
          <p:cNvPr id="20" name="矩形 19"/>
          <p:cNvSpPr/>
          <p:nvPr/>
        </p:nvSpPr>
        <p:spPr>
          <a:xfrm>
            <a:off x="3386138" y="2657477"/>
            <a:ext cx="2371725" cy="646331"/>
          </a:xfrm>
          <a:prstGeom prst="rect">
            <a:avLst/>
          </a:prstGeom>
        </p:spPr>
        <p:txBody>
          <a:bodyPr>
            <a:spAutoFit/>
          </a:bodyPr>
          <a:lstStyle/>
          <a:p>
            <a:pPr algn="ctr" defTabSz="685783">
              <a:defRPr/>
            </a:pPr>
            <a:r>
              <a:rPr lang="en-US" altLang="zh-CN" sz="3600" b="1" dirty="0">
                <a:solidFill>
                  <a:prstClr val="white"/>
                </a:solidFill>
                <a:effectLst>
                  <a:outerShdw blurRad="50800" dist="38100" dir="5400000" algn="t" rotWithShape="0">
                    <a:srgbClr val="3188D1">
                      <a:alpha val="40000"/>
                    </a:srgbClr>
                  </a:outerShdw>
                </a:effectLst>
                <a:latin typeface="思源黑体 CN Medium" panose="020B0600000000000000" pitchFamily="34" charset="-122"/>
                <a:ea typeface="思源黑体 CN Medium" panose="020B0600000000000000" pitchFamily="34" charset="-122"/>
                <a:cs typeface="字魂36号-正文宋楷" panose="02000000000000000000" charset="-122"/>
                <a:sym typeface="+mn-lt"/>
              </a:rPr>
              <a:t>PART 03</a:t>
            </a:r>
          </a:p>
        </p:txBody>
      </p:sp>
      <p:pic>
        <p:nvPicPr>
          <p:cNvPr id="12294" name="图片 20" descr="78"/>
          <p:cNvPicPr>
            <a:picLocks noChangeAspect="1" noChangeArrowheads="1"/>
          </p:cNvPicPr>
          <p:nvPr/>
        </p:nvPicPr>
        <p:blipFill>
          <a:blip r:embed="rId3">
            <a:extLst>
              <a:ext uri="{28A0092B-C50C-407E-A947-70E740481C1C}">
                <a14:useLocalDpi xmlns:a14="http://schemas.microsoft.com/office/drawing/2010/main" val="0"/>
              </a:ext>
            </a:extLst>
          </a:blip>
          <a:srcRect t="68802" r="49420"/>
          <a:stretch>
            <a:fillRect/>
          </a:stretch>
        </p:blipFill>
        <p:spPr bwMode="auto">
          <a:xfrm>
            <a:off x="1" y="4384676"/>
            <a:ext cx="1960563"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017500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功能特色</a:t>
            </a:r>
          </a:p>
        </p:txBody>
      </p:sp>
      <p:grpSp>
        <p:nvGrpSpPr>
          <p:cNvPr id="2" name="组合 1"/>
          <p:cNvGrpSpPr>
            <a:grpSpLocks/>
          </p:cNvGrpSpPr>
          <p:nvPr/>
        </p:nvGrpSpPr>
        <p:grpSpPr bwMode="auto">
          <a:xfrm>
            <a:off x="611188" y="1989139"/>
            <a:ext cx="7416800" cy="930275"/>
            <a:chOff x="720435" y="2114540"/>
            <a:chExt cx="7173507" cy="1239664"/>
          </a:xfrm>
        </p:grpSpPr>
        <p:grpSp>
          <p:nvGrpSpPr>
            <p:cNvPr id="13318" name="组合 4"/>
            <p:cNvGrpSpPr>
              <a:grpSpLocks/>
            </p:cNvGrpSpPr>
            <p:nvPr/>
          </p:nvGrpSpPr>
          <p:grpSpPr bwMode="auto">
            <a:xfrm>
              <a:off x="720435" y="2114540"/>
              <a:ext cx="7173507" cy="1239664"/>
              <a:chOff x="1791853" y="2394364"/>
              <a:chExt cx="7173507" cy="1239664"/>
            </a:xfrm>
          </p:grpSpPr>
          <p:sp>
            <p:nvSpPr>
              <p:cNvPr id="6" name="文本框 5"/>
              <p:cNvSpPr txBox="1"/>
              <p:nvPr/>
            </p:nvSpPr>
            <p:spPr>
              <a:xfrm>
                <a:off x="2740746" y="2485328"/>
                <a:ext cx="6224614" cy="1098226"/>
              </a:xfrm>
              <a:prstGeom prst="rect">
                <a:avLst/>
              </a:prstGeom>
              <a:noFill/>
            </p:spPr>
            <p:txBody>
              <a:bodyPr>
                <a:spAutoFit/>
              </a:bodyPr>
              <a:lstStyle/>
              <a:p>
                <a:pPr defTabSz="685783">
                  <a:lnSpc>
                    <a:spcPct val="150000"/>
                  </a:lnSpc>
                  <a:defRPr/>
                </a:pP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Sora</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可以快速制作最长一分钟、准确反映用户提示、可一镜到底的视频 （其他</a:t>
                </a: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AI</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视频工具还在突破几秒内的连贯性 ），视频可以呈现“具有多个角色、特定类型的动作、以及主题和背景的准确细节的复杂场景”</a:t>
                </a:r>
              </a:p>
            </p:txBody>
          </p:sp>
          <p:sp>
            <p:nvSpPr>
              <p:cNvPr id="7" name="矩形: 圆角 6"/>
              <p:cNvSpPr/>
              <p:nvPr/>
            </p:nvSpPr>
            <p:spPr>
              <a:xfrm>
                <a:off x="1791853" y="2394364"/>
                <a:ext cx="7158153" cy="1239664"/>
              </a:xfrm>
              <a:prstGeom prst="round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5" name="iš1ïďè"/>
            <p:cNvSpPr/>
            <p:nvPr/>
          </p:nvSpPr>
          <p:spPr>
            <a:xfrm>
              <a:off x="981457" y="2478400"/>
              <a:ext cx="554288" cy="554253"/>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rgbClr val="002060"/>
            </a:solidFill>
            <a:ln w="12700">
              <a:miter lim="400000"/>
            </a:ln>
          </p:spPr>
          <p:txBody>
            <a:bodyPr anchor="ctr"/>
            <a:lstStyle/>
            <a:p>
              <a:pPr algn="ctr" defTabSz="685783">
                <a:defRPr/>
              </a:pPr>
              <a:endParaRPr sz="1350">
                <a:solidFill>
                  <a:prstClr val="black"/>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89982847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功能特色</a:t>
            </a:r>
          </a:p>
        </p:txBody>
      </p:sp>
      <p:grpSp>
        <p:nvGrpSpPr>
          <p:cNvPr id="2" name="组合 1"/>
          <p:cNvGrpSpPr>
            <a:grpSpLocks/>
          </p:cNvGrpSpPr>
          <p:nvPr/>
        </p:nvGrpSpPr>
        <p:grpSpPr bwMode="auto">
          <a:xfrm>
            <a:off x="717240" y="2374194"/>
            <a:ext cx="7416800" cy="930275"/>
            <a:chOff x="720435" y="2114540"/>
            <a:chExt cx="7173507" cy="1239664"/>
          </a:xfrm>
        </p:grpSpPr>
        <p:grpSp>
          <p:nvGrpSpPr>
            <p:cNvPr id="14342" name="组合 4"/>
            <p:cNvGrpSpPr>
              <a:grpSpLocks/>
            </p:cNvGrpSpPr>
            <p:nvPr/>
          </p:nvGrpSpPr>
          <p:grpSpPr bwMode="auto">
            <a:xfrm>
              <a:off x="720435" y="2114540"/>
              <a:ext cx="7173507" cy="1239664"/>
              <a:chOff x="1791853" y="2394364"/>
              <a:chExt cx="7173507" cy="1239664"/>
            </a:xfrm>
          </p:grpSpPr>
          <p:sp>
            <p:nvSpPr>
              <p:cNvPr id="6" name="文本框 5"/>
              <p:cNvSpPr txBox="1"/>
              <p:nvPr/>
            </p:nvSpPr>
            <p:spPr>
              <a:xfrm>
                <a:off x="2740746" y="2485328"/>
                <a:ext cx="6224614" cy="1098226"/>
              </a:xfrm>
              <a:prstGeom prst="rect">
                <a:avLst/>
              </a:prstGeom>
              <a:noFill/>
            </p:spPr>
            <p:txBody>
              <a:bodyPr>
                <a:spAutoFit/>
              </a:bodyPr>
              <a:lstStyle/>
              <a:p>
                <a:pPr defTabSz="685783">
                  <a:lnSpc>
                    <a:spcPct val="150000"/>
                  </a:lnSpc>
                  <a:defRPr/>
                </a:pP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Sora</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可以快速制作最长一分钟、准确反映用户提示、可一镜到底的视频 （其他</a:t>
                </a: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AI</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视频工具还在突破几秒内的连贯性 ），视频可以呈现“具有多个角色、特定类型的动作、以及主题和背景的准确细节的复杂场景”</a:t>
                </a:r>
              </a:p>
            </p:txBody>
          </p:sp>
          <p:sp>
            <p:nvSpPr>
              <p:cNvPr id="7" name="矩形: 圆角 6"/>
              <p:cNvSpPr/>
              <p:nvPr/>
            </p:nvSpPr>
            <p:spPr>
              <a:xfrm>
                <a:off x="1791853" y="2394364"/>
                <a:ext cx="7158153" cy="1239664"/>
              </a:xfrm>
              <a:prstGeom prst="round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5" name="iš1ïďè"/>
            <p:cNvSpPr/>
            <p:nvPr/>
          </p:nvSpPr>
          <p:spPr>
            <a:xfrm>
              <a:off x="981457" y="2478400"/>
              <a:ext cx="554288" cy="554253"/>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rgbClr val="002060"/>
            </a:solidFill>
            <a:ln w="12700">
              <a:miter lim="400000"/>
            </a:ln>
          </p:spPr>
          <p:txBody>
            <a:bodyPr anchor="ctr"/>
            <a:lstStyle/>
            <a:p>
              <a:pPr algn="ctr" defTabSz="685783">
                <a:defRPr/>
              </a:pPr>
              <a:endParaRPr sz="1350">
                <a:solidFill>
                  <a:prstClr val="black"/>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421039733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功能特色</a:t>
            </a:r>
          </a:p>
        </p:txBody>
      </p:sp>
      <p:grpSp>
        <p:nvGrpSpPr>
          <p:cNvPr id="2" name="组合 1"/>
          <p:cNvGrpSpPr>
            <a:grpSpLocks/>
          </p:cNvGrpSpPr>
          <p:nvPr/>
        </p:nvGrpSpPr>
        <p:grpSpPr bwMode="auto">
          <a:xfrm>
            <a:off x="863601" y="2498728"/>
            <a:ext cx="7416800" cy="930275"/>
            <a:chOff x="720435" y="2114540"/>
            <a:chExt cx="7173507" cy="1239664"/>
          </a:xfrm>
        </p:grpSpPr>
        <p:grpSp>
          <p:nvGrpSpPr>
            <p:cNvPr id="15366" name="组合 4"/>
            <p:cNvGrpSpPr>
              <a:grpSpLocks/>
            </p:cNvGrpSpPr>
            <p:nvPr/>
          </p:nvGrpSpPr>
          <p:grpSpPr bwMode="auto">
            <a:xfrm>
              <a:off x="720435" y="2114540"/>
              <a:ext cx="7173507" cy="1239664"/>
              <a:chOff x="1791853" y="2394364"/>
              <a:chExt cx="7173507" cy="1239664"/>
            </a:xfrm>
          </p:grpSpPr>
          <p:sp>
            <p:nvSpPr>
              <p:cNvPr id="6" name="文本框 5"/>
              <p:cNvSpPr txBox="1"/>
              <p:nvPr/>
            </p:nvSpPr>
            <p:spPr>
              <a:xfrm>
                <a:off x="2740746" y="2485328"/>
                <a:ext cx="6224614" cy="1098226"/>
              </a:xfrm>
              <a:prstGeom prst="rect">
                <a:avLst/>
              </a:prstGeom>
              <a:noFill/>
            </p:spPr>
            <p:txBody>
              <a:bodyPr>
                <a:spAutoFit/>
              </a:bodyPr>
              <a:lstStyle/>
              <a:p>
                <a:pPr defTabSz="685783">
                  <a:lnSpc>
                    <a:spcPct val="150000"/>
                  </a:lnSpc>
                  <a:defRPr/>
                </a:pP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Sora</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可以快速制作最长一分钟、准确反映用户提示、可一镜到底的视频 （其他</a:t>
                </a: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AI</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视频工具还在突破几秒内的连贯性 ），视频可以呈现“具有多个角色、特定类型的动作、以及主题和背景的准确细节的复杂场景”</a:t>
                </a:r>
              </a:p>
            </p:txBody>
          </p:sp>
          <p:sp>
            <p:nvSpPr>
              <p:cNvPr id="7" name="矩形: 圆角 6"/>
              <p:cNvSpPr/>
              <p:nvPr/>
            </p:nvSpPr>
            <p:spPr>
              <a:xfrm>
                <a:off x="1791853" y="2394364"/>
                <a:ext cx="7158153" cy="1239664"/>
              </a:xfrm>
              <a:prstGeom prst="round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5" name="iš1ïďè"/>
            <p:cNvSpPr/>
            <p:nvPr/>
          </p:nvSpPr>
          <p:spPr>
            <a:xfrm>
              <a:off x="981457" y="2478400"/>
              <a:ext cx="554288" cy="554253"/>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rgbClr val="002060"/>
            </a:solidFill>
            <a:ln w="12700">
              <a:miter lim="400000"/>
            </a:ln>
          </p:spPr>
          <p:txBody>
            <a:bodyPr anchor="ctr"/>
            <a:lstStyle/>
            <a:p>
              <a:pPr algn="ctr" defTabSz="685783">
                <a:defRPr/>
              </a:pPr>
              <a:endParaRPr sz="1350">
                <a:solidFill>
                  <a:prstClr val="black"/>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90585983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功能特色</a:t>
            </a:r>
          </a:p>
        </p:txBody>
      </p:sp>
      <p:grpSp>
        <p:nvGrpSpPr>
          <p:cNvPr id="16388" name="组合 4"/>
          <p:cNvGrpSpPr>
            <a:grpSpLocks/>
          </p:cNvGrpSpPr>
          <p:nvPr/>
        </p:nvGrpSpPr>
        <p:grpSpPr bwMode="auto">
          <a:xfrm>
            <a:off x="611188" y="1989136"/>
            <a:ext cx="7416800" cy="930275"/>
            <a:chOff x="1791853" y="2394364"/>
            <a:chExt cx="7173507" cy="1239664"/>
          </a:xfrm>
        </p:grpSpPr>
        <p:sp>
          <p:nvSpPr>
            <p:cNvPr id="6" name="文本框 5"/>
            <p:cNvSpPr txBox="1"/>
            <p:nvPr/>
          </p:nvSpPr>
          <p:spPr>
            <a:xfrm>
              <a:off x="2740746" y="2485328"/>
              <a:ext cx="6224614" cy="1098226"/>
            </a:xfrm>
            <a:prstGeom prst="rect">
              <a:avLst/>
            </a:prstGeom>
            <a:noFill/>
          </p:spPr>
          <p:txBody>
            <a:bodyPr>
              <a:spAutoFit/>
            </a:bodyPr>
            <a:lstStyle/>
            <a:p>
              <a:pPr defTabSz="685783">
                <a:lnSpc>
                  <a:spcPct val="150000"/>
                </a:lnSpc>
                <a:defRPr/>
              </a:pPr>
              <a:r>
                <a:rPr lang="zh-CN" altLang="en-US" sz="1100" b="1" dirty="0">
                  <a:solidFill>
                    <a:srgbClr val="002060"/>
                  </a:solidFill>
                  <a:latin typeface="微软雅黑" panose="020B0503020204020204" pitchFamily="34" charset="-122"/>
                  <a:ea typeface="微软雅黑" panose="020B0503020204020204" pitchFamily="34" charset="-122"/>
                  <a:cs typeface="+mn-ea"/>
                  <a:sym typeface="+mn-lt"/>
                </a:rPr>
                <a:t>静态图生成视频</a:t>
              </a:r>
              <a:endParaRPr lang="en-US" altLang="zh-CN" sz="1100" b="1" dirty="0">
                <a:solidFill>
                  <a:srgbClr val="002060"/>
                </a:solidFill>
                <a:latin typeface="微软雅黑" panose="020B0503020204020204" pitchFamily="34" charset="-122"/>
                <a:ea typeface="微软雅黑" panose="020B0503020204020204" pitchFamily="34" charset="-122"/>
                <a:cs typeface="+mn-ea"/>
                <a:sym typeface="+mn-lt"/>
              </a:endParaRPr>
            </a:p>
            <a:p>
              <a:pPr defTabSz="685783">
                <a:lnSpc>
                  <a:spcPct val="150000"/>
                </a:lnSpc>
                <a:defRPr/>
              </a:pP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Sora</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还具备根据静态图像生成视频的能力，能够让图像内容动起来，并关注细节部分，使得生成的视频更加生动逼真，这一功能在动画制作、广告设计等领域具有应用前景</a:t>
              </a:r>
            </a:p>
          </p:txBody>
        </p:sp>
        <p:sp>
          <p:nvSpPr>
            <p:cNvPr id="7" name="矩形: 圆角 6"/>
            <p:cNvSpPr/>
            <p:nvPr/>
          </p:nvSpPr>
          <p:spPr>
            <a:xfrm>
              <a:off x="1791853" y="2394364"/>
              <a:ext cx="7158153" cy="1239664"/>
            </a:xfrm>
            <a:prstGeom prst="round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微软雅黑" panose="020B0503020204020204" pitchFamily="34" charset="-122"/>
                <a:ea typeface="微软雅黑" panose="020B0503020204020204" pitchFamily="34" charset="-122"/>
                <a:cs typeface="+mn-ea"/>
                <a:sym typeface="+mn-lt"/>
              </a:endParaRPr>
            </a:p>
          </p:txBody>
        </p:sp>
      </p:grpSp>
      <p:pic>
        <p:nvPicPr>
          <p:cNvPr id="1638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763" y="2259014"/>
            <a:ext cx="4762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0" name="组合 4"/>
          <p:cNvGrpSpPr>
            <a:grpSpLocks/>
          </p:cNvGrpSpPr>
          <p:nvPr/>
        </p:nvGrpSpPr>
        <p:grpSpPr bwMode="auto">
          <a:xfrm>
            <a:off x="611188" y="3148011"/>
            <a:ext cx="7416800" cy="930275"/>
            <a:chOff x="1791853" y="2394364"/>
            <a:chExt cx="7173507" cy="1239664"/>
          </a:xfrm>
        </p:grpSpPr>
        <p:sp>
          <p:nvSpPr>
            <p:cNvPr id="11" name="文本框 10"/>
            <p:cNvSpPr txBox="1"/>
            <p:nvPr/>
          </p:nvSpPr>
          <p:spPr>
            <a:xfrm>
              <a:off x="2740746" y="2485328"/>
              <a:ext cx="6224614" cy="1098226"/>
            </a:xfrm>
            <a:prstGeom prst="rect">
              <a:avLst/>
            </a:prstGeom>
            <a:noFill/>
          </p:spPr>
          <p:txBody>
            <a:bodyPr>
              <a:spAutoFit/>
            </a:bodyPr>
            <a:lstStyle/>
            <a:p>
              <a:pPr defTabSz="685783">
                <a:lnSpc>
                  <a:spcPct val="150000"/>
                </a:lnSpc>
                <a:defRPr/>
              </a:pPr>
              <a:r>
                <a:rPr lang="zh-CN" altLang="en-US" sz="1100" b="1" dirty="0">
                  <a:solidFill>
                    <a:srgbClr val="002060"/>
                  </a:solidFill>
                  <a:latin typeface="微软雅黑" panose="020B0503020204020204" pitchFamily="34" charset="-122"/>
                  <a:ea typeface="微软雅黑" panose="020B0503020204020204" pitchFamily="34" charset="-122"/>
                  <a:cs typeface="+mn-ea"/>
                  <a:sym typeface="+mn-lt"/>
                </a:rPr>
                <a:t>视频扩展与缺失帧填充</a:t>
              </a:r>
              <a:endParaRPr lang="en-US" altLang="zh-CN" sz="1100" b="1" dirty="0">
                <a:solidFill>
                  <a:srgbClr val="002060"/>
                </a:solidFill>
                <a:latin typeface="微软雅黑" panose="020B0503020204020204" pitchFamily="34" charset="-122"/>
                <a:ea typeface="微软雅黑" panose="020B0503020204020204" pitchFamily="34" charset="-122"/>
                <a:cs typeface="+mn-ea"/>
                <a:sym typeface="+mn-lt"/>
              </a:endParaRPr>
            </a:p>
            <a:p>
              <a:pPr defTabSz="685783">
                <a:lnSpc>
                  <a:spcPct val="150000"/>
                </a:lnSpc>
                <a:defRPr/>
              </a:pP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Sora</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能够获取现有视频并对其进行扩展或填充缺失的帧，这一功能在视频编辑、电影特效等领域具有应用前景，可以帮助用户快速完成视频内容的补充和完善</a:t>
              </a:r>
            </a:p>
          </p:txBody>
        </p:sp>
        <p:sp>
          <p:nvSpPr>
            <p:cNvPr id="12" name="矩形: 圆角 11"/>
            <p:cNvSpPr/>
            <p:nvPr/>
          </p:nvSpPr>
          <p:spPr>
            <a:xfrm>
              <a:off x="1791853" y="2394364"/>
              <a:ext cx="7158153" cy="1239664"/>
            </a:xfrm>
            <a:prstGeom prst="round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微软雅黑" panose="020B0503020204020204" pitchFamily="34" charset="-122"/>
                <a:ea typeface="微软雅黑" panose="020B0503020204020204" pitchFamily="34" charset="-122"/>
                <a:cs typeface="+mn-ea"/>
                <a:sym typeface="+mn-lt"/>
              </a:endParaRPr>
            </a:p>
          </p:txBody>
        </p:sp>
      </p:grpSp>
      <p:pic>
        <p:nvPicPr>
          <p:cNvPr id="16391"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763" y="3417889"/>
            <a:ext cx="4762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2" name="组合 4"/>
          <p:cNvGrpSpPr>
            <a:grpSpLocks/>
          </p:cNvGrpSpPr>
          <p:nvPr/>
        </p:nvGrpSpPr>
        <p:grpSpPr bwMode="auto">
          <a:xfrm>
            <a:off x="595314" y="4359276"/>
            <a:ext cx="7416800" cy="930275"/>
            <a:chOff x="1791853" y="2394364"/>
            <a:chExt cx="7173507" cy="1239664"/>
          </a:xfrm>
        </p:grpSpPr>
        <p:sp>
          <p:nvSpPr>
            <p:cNvPr id="15" name="文本框 14"/>
            <p:cNvSpPr txBox="1"/>
            <p:nvPr/>
          </p:nvSpPr>
          <p:spPr>
            <a:xfrm>
              <a:off x="2740746" y="2485330"/>
              <a:ext cx="6224614" cy="759864"/>
            </a:xfrm>
            <a:prstGeom prst="rect">
              <a:avLst/>
            </a:prstGeom>
            <a:noFill/>
          </p:spPr>
          <p:txBody>
            <a:bodyPr>
              <a:spAutoFit/>
            </a:bodyPr>
            <a:lstStyle/>
            <a:p>
              <a:pPr defTabSz="685783">
                <a:lnSpc>
                  <a:spcPct val="150000"/>
                </a:lnSpc>
                <a:defRPr/>
              </a:pPr>
              <a:r>
                <a:rPr lang="zh-CN" altLang="en-US" sz="1100" b="1" dirty="0">
                  <a:solidFill>
                    <a:srgbClr val="002060"/>
                  </a:solidFill>
                  <a:latin typeface="微软雅黑" panose="020B0503020204020204" pitchFamily="34" charset="-122"/>
                  <a:ea typeface="微软雅黑" panose="020B0503020204020204" pitchFamily="34" charset="-122"/>
                  <a:cs typeface="+mn-ea"/>
                  <a:sym typeface="+mn-lt"/>
                </a:rPr>
                <a:t>连接视频</a:t>
              </a:r>
              <a:endParaRPr lang="en-US" altLang="zh-CN" sz="1100" b="1" dirty="0">
                <a:solidFill>
                  <a:srgbClr val="002060"/>
                </a:solidFill>
                <a:latin typeface="微软雅黑" panose="020B0503020204020204" pitchFamily="34" charset="-122"/>
                <a:ea typeface="微软雅黑" panose="020B0503020204020204" pitchFamily="34" charset="-122"/>
                <a:cs typeface="+mn-ea"/>
                <a:sym typeface="+mn-lt"/>
              </a:endParaRPr>
            </a:p>
            <a:p>
              <a:pPr defTabSz="685783">
                <a:lnSpc>
                  <a:spcPct val="150000"/>
                </a:lnSpc>
                <a:defRPr/>
              </a:pP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可以使用</a:t>
              </a:r>
              <a:r>
                <a:rPr lang="en-US" altLang="zh-CN" sz="1100" dirty="0">
                  <a:solidFill>
                    <a:prstClr val="black"/>
                  </a:solidFill>
                  <a:latin typeface="微软雅黑" panose="020B0503020204020204" pitchFamily="34" charset="-122"/>
                  <a:ea typeface="微软雅黑" panose="020B0503020204020204" pitchFamily="34" charset="-122"/>
                  <a:cs typeface="+mn-ea"/>
                  <a:sym typeface="+mn-lt"/>
                </a:rPr>
                <a:t>Sora</a:t>
              </a:r>
              <a:r>
                <a:rPr lang="zh-CN" altLang="en-US" sz="1100" dirty="0">
                  <a:solidFill>
                    <a:prstClr val="black"/>
                  </a:solidFill>
                  <a:latin typeface="微软雅黑" panose="020B0503020204020204" pitchFamily="34" charset="-122"/>
                  <a:ea typeface="微软雅黑" panose="020B0503020204020204" pitchFamily="34" charset="-122"/>
                  <a:cs typeface="+mn-ea"/>
                  <a:sym typeface="+mn-lt"/>
                </a:rPr>
                <a:t>连接两个输入视频，在具有完全不同主题和场景组成的视频之间实现无缝过渡</a:t>
              </a:r>
            </a:p>
          </p:txBody>
        </p:sp>
        <p:sp>
          <p:nvSpPr>
            <p:cNvPr id="16" name="矩形: 圆角 15"/>
            <p:cNvSpPr/>
            <p:nvPr/>
          </p:nvSpPr>
          <p:spPr>
            <a:xfrm>
              <a:off x="1791853" y="2394364"/>
              <a:ext cx="7158153" cy="1239664"/>
            </a:xfrm>
            <a:prstGeom prst="roundRect">
              <a:avLst/>
            </a:prstGeom>
            <a:noFill/>
            <a:ln>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微软雅黑" panose="020B0503020204020204" pitchFamily="34" charset="-122"/>
                <a:ea typeface="微软雅黑" panose="020B0503020204020204" pitchFamily="34" charset="-122"/>
                <a:cs typeface="+mn-ea"/>
                <a:sym typeface="+mn-lt"/>
              </a:endParaRPr>
            </a:p>
          </p:txBody>
        </p:sp>
      </p:grpSp>
      <p:pic>
        <p:nvPicPr>
          <p:cNvPr id="16393"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888" y="4629151"/>
            <a:ext cx="4762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232732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4" y="865188"/>
            <a:ext cx="91535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4925885" y="2660653"/>
            <a:ext cx="2433637" cy="513716"/>
            <a:chOff x="2380" y="1848"/>
            <a:chExt cx="5108" cy="1078"/>
          </a:xfrm>
        </p:grpSpPr>
        <p:sp>
          <p:nvSpPr>
            <p:cNvPr id="14" name="文本框 13"/>
            <p:cNvSpPr txBox="1"/>
            <p:nvPr/>
          </p:nvSpPr>
          <p:spPr>
            <a:xfrm>
              <a:off x="3746" y="1848"/>
              <a:ext cx="3619" cy="710"/>
            </a:xfrm>
            <a:prstGeom prst="rect">
              <a:avLst/>
            </a:prstGeom>
            <a:noFill/>
          </p:spPr>
          <p:txBody>
            <a:bodyPr>
              <a:spAutoFit/>
            </a:bodyPr>
            <a:lstStyle/>
            <a:p>
              <a:pPr defTabSz="685783">
                <a:defRPr/>
              </a:pPr>
              <a:r>
                <a:rPr lang="en-US" altLang="zh-CN" sz="1600" dirty="0" err="1" smtClean="0">
                  <a:solidFill>
                    <a:prstClr val="white"/>
                  </a:solidFill>
                  <a:latin typeface="微软雅黑" panose="020B0503020204020204" pitchFamily="34" charset="-122"/>
                  <a:ea typeface="微软雅黑" panose="020B0503020204020204" pitchFamily="34" charset="-122"/>
                  <a:cs typeface="+mn-ea"/>
                  <a:sym typeface="+mn-lt"/>
                </a:rPr>
                <a:t>Sora</a:t>
              </a:r>
              <a:r>
                <a:rPr lang="zh-CN" altLang="en-US" sz="1600" dirty="0" smtClean="0">
                  <a:solidFill>
                    <a:prstClr val="white"/>
                  </a:solidFill>
                  <a:latin typeface="微软雅黑" panose="020B0503020204020204" pitchFamily="34" charset="-122"/>
                  <a:ea typeface="微软雅黑" panose="020B0503020204020204" pitchFamily="34" charset="-122"/>
                  <a:cs typeface="+mn-ea"/>
                  <a:sym typeface="+mn-lt"/>
                </a:rPr>
                <a:t>是什么</a:t>
              </a:r>
              <a:endParaRPr lang="zh-CN" altLang="en-US" sz="160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2380" y="1848"/>
              <a:ext cx="936" cy="840"/>
            </a:xfrm>
            <a:prstGeom prst="rect">
              <a:avLst/>
            </a:prstGeom>
            <a:solidFill>
              <a:srgbClr val="3188D1"/>
            </a:solidFill>
            <a:ln>
              <a:noFill/>
            </a:ln>
          </p:spPr>
          <p:txBody>
            <a:bodyPr>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defTabSz="685783">
                <a:defRPr/>
              </a:pPr>
              <a:r>
                <a:rPr lang="en-US" altLang="zh-CN" sz="2000" spc="-225" dirty="0">
                  <a:solidFill>
                    <a:prstClr val="white"/>
                  </a:solidFill>
                  <a:latin typeface="微软雅黑" panose="020B0503020204020204" pitchFamily="34" charset="-122"/>
                  <a:ea typeface="微软雅黑" panose="020B0503020204020204" pitchFamily="34" charset="-122"/>
                  <a:cs typeface="+mn-ea"/>
                  <a:sym typeface="+mn-lt"/>
                </a:rPr>
                <a:t>01</a:t>
              </a:r>
            </a:p>
          </p:txBody>
        </p:sp>
        <p:sp>
          <p:nvSpPr>
            <p:cNvPr id="16" name="矩形 15"/>
            <p:cNvSpPr/>
            <p:nvPr/>
          </p:nvSpPr>
          <p:spPr>
            <a:xfrm>
              <a:off x="3746" y="2478"/>
              <a:ext cx="3742" cy="448"/>
            </a:xfrm>
            <a:prstGeom prst="rect">
              <a:avLst/>
            </a:prstGeom>
          </p:spPr>
          <p:txBody>
            <a:bodyPr>
              <a:spAutoFit/>
            </a:bodyPr>
            <a:lstStyle/>
            <a:p>
              <a:pPr algn="dist" defTabSz="685783">
                <a:defRPr/>
              </a:pPr>
              <a:endParaRPr lang="en-US" altLang="zh-CN" sz="788"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6"/>
          <p:cNvGrpSpPr>
            <a:grpSpLocks/>
          </p:cNvGrpSpPr>
          <p:nvPr/>
        </p:nvGrpSpPr>
        <p:grpSpPr bwMode="auto">
          <a:xfrm>
            <a:off x="4925885" y="3165477"/>
            <a:ext cx="2433637" cy="512125"/>
            <a:chOff x="2380" y="1848"/>
            <a:chExt cx="5108" cy="1078"/>
          </a:xfrm>
        </p:grpSpPr>
        <p:sp>
          <p:nvSpPr>
            <p:cNvPr id="18" name="文本框 17"/>
            <p:cNvSpPr txBox="1"/>
            <p:nvPr/>
          </p:nvSpPr>
          <p:spPr>
            <a:xfrm>
              <a:off x="3746" y="1848"/>
              <a:ext cx="3742" cy="713"/>
            </a:xfrm>
            <a:prstGeom prst="rect">
              <a:avLst/>
            </a:prstGeom>
            <a:noFill/>
          </p:spPr>
          <p:txBody>
            <a:bodyPr>
              <a:spAutoFit/>
            </a:bodyPr>
            <a:lstStyle/>
            <a:p>
              <a:pPr defTabSz="685783">
                <a:defRPr/>
              </a:pPr>
              <a:r>
                <a:rPr lang="en-US" altLang="zh-CN" sz="1600" dirty="0">
                  <a:solidFill>
                    <a:prstClr val="white"/>
                  </a:solidFill>
                  <a:latin typeface="微软雅黑" panose="020B0503020204020204" pitchFamily="34" charset="-122"/>
                  <a:ea typeface="微软雅黑" panose="020B0503020204020204" pitchFamily="34" charset="-122"/>
                  <a:cs typeface="+mn-ea"/>
                  <a:sym typeface="+mn-lt"/>
                </a:rPr>
                <a:t>Sora</a:t>
              </a: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发展历程</a:t>
              </a:r>
            </a:p>
          </p:txBody>
        </p:sp>
        <p:sp>
          <p:nvSpPr>
            <p:cNvPr id="19" name="文本框 18"/>
            <p:cNvSpPr txBox="1"/>
            <p:nvPr/>
          </p:nvSpPr>
          <p:spPr>
            <a:xfrm>
              <a:off x="2380" y="1865"/>
              <a:ext cx="936" cy="842"/>
            </a:xfrm>
            <a:prstGeom prst="rect">
              <a:avLst/>
            </a:prstGeom>
            <a:solidFill>
              <a:srgbClr val="3188D1"/>
            </a:solidFill>
            <a:ln>
              <a:noFill/>
            </a:ln>
          </p:spPr>
          <p:txBody>
            <a:bodyPr>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defTabSz="685783">
                <a:defRPr/>
              </a:pPr>
              <a:r>
                <a:rPr lang="en-US" altLang="zh-CN" sz="2000" spc="-225" dirty="0">
                  <a:solidFill>
                    <a:prstClr val="white"/>
                  </a:solidFill>
                  <a:latin typeface="微软雅黑" panose="020B0503020204020204" pitchFamily="34" charset="-122"/>
                  <a:ea typeface="微软雅黑" panose="020B0503020204020204" pitchFamily="34" charset="-122"/>
                  <a:cs typeface="+mn-ea"/>
                  <a:sym typeface="+mn-lt"/>
                </a:rPr>
                <a:t>02</a:t>
              </a:r>
            </a:p>
          </p:txBody>
        </p:sp>
        <p:sp>
          <p:nvSpPr>
            <p:cNvPr id="20" name="矩形 19"/>
            <p:cNvSpPr/>
            <p:nvPr/>
          </p:nvSpPr>
          <p:spPr>
            <a:xfrm>
              <a:off x="3746" y="2476"/>
              <a:ext cx="3742" cy="450"/>
            </a:xfrm>
            <a:prstGeom prst="rect">
              <a:avLst/>
            </a:prstGeom>
          </p:spPr>
          <p:txBody>
            <a:bodyPr>
              <a:spAutoFit/>
            </a:bodyPr>
            <a:lstStyle/>
            <a:p>
              <a:pPr algn="dist" defTabSz="685783">
                <a:defRPr/>
              </a:pPr>
              <a:endParaRPr lang="en-US" altLang="zh-CN" sz="788"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21" name="组合 20"/>
          <p:cNvGrpSpPr>
            <a:grpSpLocks/>
          </p:cNvGrpSpPr>
          <p:nvPr/>
        </p:nvGrpSpPr>
        <p:grpSpPr bwMode="auto">
          <a:xfrm>
            <a:off x="4925884" y="3668715"/>
            <a:ext cx="3454400" cy="512125"/>
            <a:chOff x="2380" y="1848"/>
            <a:chExt cx="7252" cy="1078"/>
          </a:xfrm>
        </p:grpSpPr>
        <p:sp>
          <p:nvSpPr>
            <p:cNvPr id="22" name="文本框 21"/>
            <p:cNvSpPr txBox="1"/>
            <p:nvPr/>
          </p:nvSpPr>
          <p:spPr>
            <a:xfrm>
              <a:off x="3746" y="1848"/>
              <a:ext cx="5886" cy="713"/>
            </a:xfrm>
            <a:prstGeom prst="rect">
              <a:avLst/>
            </a:prstGeom>
            <a:noFill/>
          </p:spPr>
          <p:txBody>
            <a:bodyPr>
              <a:spAutoFit/>
            </a:bodyPr>
            <a:lstStyle/>
            <a:p>
              <a:pPr defTabSz="685783">
                <a:defRPr/>
              </a:pPr>
              <a:r>
                <a:rPr lang="en-US" altLang="zh-CN" sz="1600" dirty="0">
                  <a:solidFill>
                    <a:prstClr val="white"/>
                  </a:solidFill>
                  <a:latin typeface="微软雅黑" panose="020B0503020204020204" pitchFamily="34" charset="-122"/>
                  <a:ea typeface="微软雅黑" panose="020B0503020204020204" pitchFamily="34" charset="-122"/>
                  <a:cs typeface="+mn-ea"/>
                  <a:sym typeface="+mn-lt"/>
                </a:rPr>
                <a:t>Sora</a:t>
              </a: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功能特色</a:t>
              </a:r>
            </a:p>
          </p:txBody>
        </p:sp>
        <p:sp>
          <p:nvSpPr>
            <p:cNvPr id="23" name="文本框 22"/>
            <p:cNvSpPr txBox="1"/>
            <p:nvPr/>
          </p:nvSpPr>
          <p:spPr>
            <a:xfrm>
              <a:off x="2380" y="1865"/>
              <a:ext cx="936" cy="842"/>
            </a:xfrm>
            <a:prstGeom prst="rect">
              <a:avLst/>
            </a:prstGeom>
            <a:solidFill>
              <a:srgbClr val="3188D1"/>
            </a:solidFill>
            <a:ln>
              <a:noFill/>
            </a:ln>
          </p:spPr>
          <p:txBody>
            <a:bodyPr>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defTabSz="685783">
                <a:defRPr/>
              </a:pPr>
              <a:r>
                <a:rPr lang="en-US" altLang="zh-CN" sz="2000" spc="-225" dirty="0">
                  <a:solidFill>
                    <a:prstClr val="white"/>
                  </a:solidFill>
                  <a:latin typeface="微软雅黑" panose="020B0503020204020204" pitchFamily="34" charset="-122"/>
                  <a:ea typeface="微软雅黑" panose="020B0503020204020204" pitchFamily="34" charset="-122"/>
                  <a:cs typeface="+mn-ea"/>
                  <a:sym typeface="+mn-lt"/>
                </a:rPr>
                <a:t>03</a:t>
              </a:r>
            </a:p>
          </p:txBody>
        </p:sp>
        <p:sp>
          <p:nvSpPr>
            <p:cNvPr id="24" name="矩形 23"/>
            <p:cNvSpPr/>
            <p:nvPr/>
          </p:nvSpPr>
          <p:spPr>
            <a:xfrm>
              <a:off x="3746" y="2476"/>
              <a:ext cx="3743" cy="450"/>
            </a:xfrm>
            <a:prstGeom prst="rect">
              <a:avLst/>
            </a:prstGeom>
          </p:spPr>
          <p:txBody>
            <a:bodyPr>
              <a:spAutoFit/>
            </a:bodyPr>
            <a:lstStyle/>
            <a:p>
              <a:pPr algn="dist" defTabSz="685783">
                <a:defRPr/>
              </a:pPr>
              <a:endParaRPr lang="en-US" altLang="zh-CN" sz="788" dirty="0">
                <a:solidFill>
                  <a:prstClr val="white"/>
                </a:solidFill>
                <a:latin typeface="微软雅黑" panose="020B0503020204020204" pitchFamily="34" charset="-122"/>
                <a:ea typeface="微软雅黑" panose="020B0503020204020204" pitchFamily="34" charset="-122"/>
                <a:cs typeface="+mn-ea"/>
                <a:sym typeface="+mn-lt"/>
              </a:endParaRPr>
            </a:p>
          </p:txBody>
        </p:sp>
      </p:grpSp>
      <p:sp>
        <p:nvSpPr>
          <p:cNvPr id="29" name="Text Box 3"/>
          <p:cNvSpPr>
            <a:spLocks noChangeArrowheads="1"/>
          </p:cNvSpPr>
          <p:nvPr/>
        </p:nvSpPr>
        <p:spPr bwMode="auto">
          <a:xfrm>
            <a:off x="1270002" y="2055815"/>
            <a:ext cx="711200" cy="784830"/>
          </a:xfrm>
          <a:prstGeom prst="rect">
            <a:avLst/>
          </a:prstGeom>
          <a:noFill/>
          <a:ln>
            <a:noFill/>
          </a:ln>
          <a:extLst>
            <a:ext uri="{909E8E84-426E-40DD-AFC4-6F175D3DCCD1}">
              <a14:hiddenFill xmlns:a14="http://schemas.microsoft.com/office/drawing/2010/main">
                <a:solidFill>
                  <a:srgbClr val="CC397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4500">
                <a:solidFill>
                  <a:srgbClr val="FFFFFF"/>
                </a:solidFill>
                <a:latin typeface="微软雅黑" panose="020B0503020204020204" pitchFamily="34" charset="-122"/>
                <a:ea typeface="微软雅黑" panose="020B0503020204020204" pitchFamily="34" charset="-122"/>
                <a:cs typeface="Noto Sans S Chinese Regular"/>
              </a:rPr>
              <a:t>目</a:t>
            </a:r>
          </a:p>
        </p:txBody>
      </p:sp>
      <p:sp>
        <p:nvSpPr>
          <p:cNvPr id="30" name="Text Box 3"/>
          <p:cNvSpPr>
            <a:spLocks noChangeArrowheads="1"/>
          </p:cNvSpPr>
          <p:nvPr/>
        </p:nvSpPr>
        <p:spPr bwMode="auto">
          <a:xfrm>
            <a:off x="1981203" y="2055815"/>
            <a:ext cx="709613" cy="784830"/>
          </a:xfrm>
          <a:prstGeom prst="rect">
            <a:avLst/>
          </a:prstGeom>
          <a:noFill/>
          <a:ln>
            <a:noFill/>
          </a:ln>
          <a:extLst>
            <a:ext uri="{909E8E84-426E-40DD-AFC4-6F175D3DCCD1}">
              <a14:hiddenFill xmlns:a14="http://schemas.microsoft.com/office/drawing/2010/main">
                <a:solidFill>
                  <a:srgbClr val="CC397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4500">
                <a:solidFill>
                  <a:srgbClr val="FFFFFF"/>
                </a:solidFill>
                <a:latin typeface="微软雅黑" panose="020B0503020204020204" pitchFamily="34" charset="-122"/>
                <a:ea typeface="微软雅黑" panose="020B0503020204020204" pitchFamily="34" charset="-122"/>
                <a:cs typeface="Noto Sans S Chinese Regular"/>
              </a:rPr>
              <a:t>录</a:t>
            </a:r>
          </a:p>
        </p:txBody>
      </p:sp>
      <p:sp>
        <p:nvSpPr>
          <p:cNvPr id="31" name="文本框 30"/>
          <p:cNvSpPr txBox="1">
            <a:spLocks noChangeArrowheads="1"/>
          </p:cNvSpPr>
          <p:nvPr/>
        </p:nvSpPr>
        <p:spPr bwMode="auto">
          <a:xfrm>
            <a:off x="1066801" y="2755901"/>
            <a:ext cx="18272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FFFFF"/>
                </a:solidFill>
                <a:latin typeface="微软雅黑" panose="020B0503020204020204" pitchFamily="34" charset="-122"/>
                <a:ea typeface="微软雅黑" panose="020B0503020204020204" pitchFamily="34" charset="-122"/>
                <a:sym typeface="+mn-ea"/>
              </a:rPr>
              <a:t>CONTENTS</a:t>
            </a:r>
          </a:p>
        </p:txBody>
      </p:sp>
    </p:spTree>
    <p:extLst>
      <p:ext uri="{BB962C8B-B14F-4D97-AF65-F5344CB8AC3E}">
        <p14:creationId xmlns:p14="http://schemas.microsoft.com/office/powerpoint/2010/main" val="66092446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0"/>
            <a:ext cx="91535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6" descr="78"/>
          <p:cNvPicPr>
            <a:picLocks noChangeAspect="1" noChangeArrowheads="1"/>
          </p:cNvPicPr>
          <p:nvPr/>
        </p:nvPicPr>
        <p:blipFill>
          <a:blip r:embed="rId3">
            <a:extLst>
              <a:ext uri="{28A0092B-C50C-407E-A947-70E740481C1C}">
                <a14:useLocalDpi xmlns:a14="http://schemas.microsoft.com/office/drawing/2010/main" val="0"/>
              </a:ext>
            </a:extLst>
          </a:blip>
          <a:srcRect l="2332" t="9129" r="4703" b="67416"/>
          <a:stretch>
            <a:fillRect/>
          </a:stretch>
        </p:blipFill>
        <p:spPr bwMode="auto">
          <a:xfrm>
            <a:off x="1790702" y="857251"/>
            <a:ext cx="55641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2806700" y="3360738"/>
            <a:ext cx="3532188" cy="715581"/>
          </a:xfrm>
          <a:prstGeom prst="rect">
            <a:avLst/>
          </a:prstGeom>
          <a:noFill/>
        </p:spPr>
        <p:txBody>
          <a:bodyPr>
            <a:spAutoFit/>
          </a:bodyPr>
          <a:lstStyle/>
          <a:p>
            <a:pPr algn="ctr" defTabSz="685783">
              <a:defRPr/>
            </a:pPr>
            <a:r>
              <a:rPr lang="en-US" altLang="zh-CN" sz="4050" b="1" dirty="0">
                <a:solidFill>
                  <a:prstClr val="white"/>
                </a:solidFill>
                <a:latin typeface="思源黑体 CN Medium" panose="020B0600000000000000" pitchFamily="34" charset="-122"/>
                <a:ea typeface="思源黑体 CN Medium" panose="020B0600000000000000" pitchFamily="34" charset="-122"/>
                <a:cs typeface="+mn-ea"/>
                <a:sym typeface="+mn-lt"/>
              </a:rPr>
              <a:t>Sora</a:t>
            </a:r>
            <a:r>
              <a:rPr lang="zh-CN" altLang="en-US" sz="4050" b="1" dirty="0">
                <a:solidFill>
                  <a:prstClr val="white"/>
                </a:solidFill>
                <a:latin typeface="思源黑体 CN Medium" panose="020B0600000000000000" pitchFamily="34" charset="-122"/>
                <a:ea typeface="思源黑体 CN Medium" panose="020B0600000000000000" pitchFamily="34" charset="-122"/>
                <a:cs typeface="+mn-ea"/>
                <a:sym typeface="+mn-lt"/>
              </a:rPr>
              <a:t>是什么</a:t>
            </a:r>
          </a:p>
        </p:txBody>
      </p:sp>
      <p:sp>
        <p:nvSpPr>
          <p:cNvPr id="20" name="矩形 19"/>
          <p:cNvSpPr/>
          <p:nvPr/>
        </p:nvSpPr>
        <p:spPr>
          <a:xfrm>
            <a:off x="3386138" y="2657477"/>
            <a:ext cx="2371725" cy="646331"/>
          </a:xfrm>
          <a:prstGeom prst="rect">
            <a:avLst/>
          </a:prstGeom>
        </p:spPr>
        <p:txBody>
          <a:bodyPr>
            <a:spAutoFit/>
          </a:bodyPr>
          <a:lstStyle/>
          <a:p>
            <a:pPr algn="ctr" defTabSz="685783">
              <a:defRPr/>
            </a:pPr>
            <a:r>
              <a:rPr lang="en-US" altLang="zh-CN" sz="3600" b="1" dirty="0">
                <a:solidFill>
                  <a:prstClr val="white"/>
                </a:solidFill>
                <a:effectLst>
                  <a:outerShdw blurRad="50800" dist="38100" dir="5400000" algn="t" rotWithShape="0">
                    <a:srgbClr val="3188D1">
                      <a:alpha val="40000"/>
                    </a:srgbClr>
                  </a:outerShdw>
                </a:effectLst>
                <a:latin typeface="思源黑体 CN Medium" panose="020B0600000000000000" pitchFamily="34" charset="-122"/>
                <a:ea typeface="思源黑体 CN Medium" panose="020B0600000000000000" pitchFamily="34" charset="-122"/>
                <a:cs typeface="字魂36号-正文宋楷" panose="02000000000000000000" charset="-122"/>
                <a:sym typeface="+mn-lt"/>
              </a:rPr>
              <a:t>PART 01</a:t>
            </a:r>
          </a:p>
        </p:txBody>
      </p:sp>
      <p:pic>
        <p:nvPicPr>
          <p:cNvPr id="4102" name="图片 20" descr="78"/>
          <p:cNvPicPr>
            <a:picLocks noChangeAspect="1" noChangeArrowheads="1"/>
          </p:cNvPicPr>
          <p:nvPr/>
        </p:nvPicPr>
        <p:blipFill>
          <a:blip r:embed="rId3">
            <a:extLst>
              <a:ext uri="{28A0092B-C50C-407E-A947-70E740481C1C}">
                <a14:useLocalDpi xmlns:a14="http://schemas.microsoft.com/office/drawing/2010/main" val="0"/>
              </a:ext>
            </a:extLst>
          </a:blip>
          <a:srcRect t="68802" r="49420"/>
          <a:stretch>
            <a:fillRect/>
          </a:stretch>
        </p:blipFill>
        <p:spPr bwMode="auto">
          <a:xfrm>
            <a:off x="1" y="4384676"/>
            <a:ext cx="1960563"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779971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9"/>
          <p:cNvGrpSpPr>
            <a:grpSpLocks/>
          </p:cNvGrpSpPr>
          <p:nvPr/>
        </p:nvGrpSpPr>
        <p:grpSpPr bwMode="auto">
          <a:xfrm>
            <a:off x="604839" y="2270126"/>
            <a:ext cx="2460625" cy="2752725"/>
            <a:chOff x="2026" y="3186"/>
            <a:chExt cx="5166" cy="5779"/>
          </a:xfrm>
        </p:grpSpPr>
        <p:sp>
          <p:nvSpPr>
            <p:cNvPr id="9" name="圆角矩形 8"/>
            <p:cNvSpPr/>
            <p:nvPr/>
          </p:nvSpPr>
          <p:spPr>
            <a:xfrm>
              <a:off x="2319" y="3583"/>
              <a:ext cx="4493" cy="577"/>
            </a:xfrm>
            <a:prstGeom prst="roundRect">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endParaRPr>
            </a:p>
          </p:txBody>
        </p:sp>
        <p:sp>
          <p:nvSpPr>
            <p:cNvPr id="4" name="圆角矩形 3"/>
            <p:cNvSpPr/>
            <p:nvPr/>
          </p:nvSpPr>
          <p:spPr>
            <a:xfrm>
              <a:off x="2026" y="3186"/>
              <a:ext cx="5166" cy="5779"/>
            </a:xfrm>
            <a:prstGeom prst="roundRect">
              <a:avLst>
                <a:gd name="adj" fmla="val 7281"/>
              </a:avLst>
            </a:prstGeom>
            <a:noFill/>
            <a:ln w="12700" cmpd="sng">
              <a:solidFill>
                <a:srgbClr val="3267C3"/>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endParaRPr>
            </a:p>
          </p:txBody>
        </p:sp>
        <p:sp>
          <p:nvSpPr>
            <p:cNvPr id="5133" name="文本框 6"/>
            <p:cNvSpPr txBox="1">
              <a:spLocks noChangeArrowheads="1"/>
            </p:cNvSpPr>
            <p:nvPr/>
          </p:nvSpPr>
          <p:spPr bwMode="auto">
            <a:xfrm>
              <a:off x="2205" y="4158"/>
              <a:ext cx="4807" cy="4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zh-CN" altLang="en-US" sz="1200" dirty="0">
                  <a:solidFill>
                    <a:srgbClr val="000000"/>
                  </a:solidFill>
                  <a:latin typeface="思源黑体 CN Normal" charset="-122"/>
                  <a:ea typeface="思源黑体 CN Normal" charset="-122"/>
                  <a:sym typeface="+mn-ea"/>
                </a:rPr>
                <a:t>美国人工智能研究公司</a:t>
              </a:r>
              <a:r>
                <a:rPr lang="en-US" altLang="zh-CN" sz="1200" dirty="0" err="1">
                  <a:solidFill>
                    <a:srgbClr val="000000"/>
                  </a:solidFill>
                  <a:latin typeface="思源黑体 CN Normal" charset="-122"/>
                  <a:ea typeface="思源黑体 CN Normal" charset="-122"/>
                  <a:sym typeface="+mn-ea"/>
                </a:rPr>
                <a:t>OpenAI</a:t>
              </a:r>
              <a:r>
                <a:rPr lang="zh-CN" altLang="en-US" sz="1200" dirty="0">
                  <a:solidFill>
                    <a:srgbClr val="000000"/>
                  </a:solidFill>
                  <a:latin typeface="思源黑体 CN Normal" charset="-122"/>
                  <a:ea typeface="思源黑体 CN Normal" charset="-122"/>
                  <a:sym typeface="+mn-ea"/>
                </a:rPr>
                <a:t>发布的人工智能文生视频大模型（但</a:t>
              </a:r>
              <a:r>
                <a:rPr lang="en-US" altLang="zh-CN" sz="1200" dirty="0" err="1">
                  <a:solidFill>
                    <a:srgbClr val="000000"/>
                  </a:solidFill>
                  <a:latin typeface="思源黑体 CN Normal" charset="-122"/>
                  <a:ea typeface="思源黑体 CN Normal" charset="-122"/>
                  <a:sym typeface="+mn-ea"/>
                </a:rPr>
                <a:t>OpenAI</a:t>
              </a:r>
              <a:r>
                <a:rPr lang="zh-CN" altLang="en-US" sz="1200" dirty="0">
                  <a:solidFill>
                    <a:srgbClr val="000000"/>
                  </a:solidFill>
                  <a:latin typeface="思源黑体 CN Normal" charset="-122"/>
                  <a:ea typeface="思源黑体 CN Normal" charset="-122"/>
                  <a:sym typeface="+mn-ea"/>
                </a:rPr>
                <a:t>并未单纯将其视为视频模型，而是作为“世界模拟器” ，于</a:t>
              </a:r>
              <a:r>
                <a:rPr lang="en-US" altLang="zh-CN" sz="1200" dirty="0">
                  <a:solidFill>
                    <a:srgbClr val="000000"/>
                  </a:solidFill>
                  <a:latin typeface="思源黑体 CN Normal" charset="-122"/>
                  <a:ea typeface="思源黑体 CN Normal" charset="-122"/>
                  <a:sym typeface="+mn-ea"/>
                </a:rPr>
                <a:t>2024</a:t>
              </a:r>
              <a:r>
                <a:rPr lang="zh-CN" altLang="en-US" sz="1200" dirty="0">
                  <a:solidFill>
                    <a:srgbClr val="000000"/>
                  </a:solidFill>
                  <a:latin typeface="思源黑体 CN Normal" charset="-122"/>
                  <a:ea typeface="思源黑体 CN Normal" charset="-122"/>
                  <a:sym typeface="+mn-ea"/>
                </a:rPr>
                <a:t>年</a:t>
              </a:r>
              <a:r>
                <a:rPr lang="en-US" altLang="zh-CN" sz="1200" dirty="0">
                  <a:solidFill>
                    <a:srgbClr val="000000"/>
                  </a:solidFill>
                  <a:latin typeface="思源黑体 CN Normal" charset="-122"/>
                  <a:ea typeface="思源黑体 CN Normal" charset="-122"/>
                  <a:sym typeface="+mn-ea"/>
                </a:rPr>
                <a:t>2</a:t>
              </a:r>
              <a:r>
                <a:rPr lang="zh-CN" altLang="en-US" sz="1200" dirty="0">
                  <a:solidFill>
                    <a:srgbClr val="000000"/>
                  </a:solidFill>
                  <a:latin typeface="思源黑体 CN Normal" charset="-122"/>
                  <a:ea typeface="思源黑体 CN Normal" charset="-122"/>
                  <a:sym typeface="+mn-ea"/>
                </a:rPr>
                <a:t>月</a:t>
              </a:r>
              <a:r>
                <a:rPr lang="en-US" altLang="zh-CN" sz="1200" dirty="0">
                  <a:solidFill>
                    <a:srgbClr val="000000"/>
                  </a:solidFill>
                  <a:latin typeface="思源黑体 CN Normal" charset="-122"/>
                  <a:ea typeface="思源黑体 CN Normal" charset="-122"/>
                  <a:sym typeface="+mn-ea"/>
                </a:rPr>
                <a:t>15</a:t>
              </a:r>
              <a:r>
                <a:rPr lang="zh-CN" altLang="en-US" sz="1200" dirty="0">
                  <a:solidFill>
                    <a:srgbClr val="000000"/>
                  </a:solidFill>
                  <a:latin typeface="思源黑体 CN Normal" charset="-122"/>
                  <a:ea typeface="思源黑体 CN Normal" charset="-122"/>
                  <a:sym typeface="+mn-ea"/>
                </a:rPr>
                <a:t>日正式对外发布</a:t>
              </a:r>
            </a:p>
          </p:txBody>
        </p:sp>
        <p:sp>
          <p:nvSpPr>
            <p:cNvPr id="5134" name="文本框 7"/>
            <p:cNvSpPr txBox="1">
              <a:spLocks noChangeArrowheads="1"/>
            </p:cNvSpPr>
            <p:nvPr/>
          </p:nvSpPr>
          <p:spPr bwMode="auto">
            <a:xfrm>
              <a:off x="2236" y="3583"/>
              <a:ext cx="4799"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b="1">
                  <a:solidFill>
                    <a:srgbClr val="FFFFFF"/>
                  </a:solidFill>
                  <a:latin typeface="思源黑体 CN Normal" charset="-122"/>
                  <a:ea typeface="思源黑体 CN Normal" charset="-122"/>
                  <a:sym typeface="+mn-ea"/>
                </a:rPr>
                <a:t>Sora</a:t>
              </a:r>
              <a:endParaRPr lang="zh-CN" altLang="en-US" sz="1600" b="1">
                <a:solidFill>
                  <a:srgbClr val="FFFFFF"/>
                </a:solidFill>
                <a:latin typeface="思源黑体 CN Normal" charset="-122"/>
                <a:ea typeface="思源黑体 CN Normal" charset="-122"/>
                <a:sym typeface="+mn-ea"/>
              </a:endParaRPr>
            </a:p>
          </p:txBody>
        </p:sp>
      </p:grpSp>
      <p:grpSp>
        <p:nvGrpSpPr>
          <p:cNvPr id="11" name="组合 10"/>
          <p:cNvGrpSpPr>
            <a:grpSpLocks/>
          </p:cNvGrpSpPr>
          <p:nvPr/>
        </p:nvGrpSpPr>
        <p:grpSpPr bwMode="auto">
          <a:xfrm>
            <a:off x="3276602" y="2270126"/>
            <a:ext cx="2368550" cy="2752725"/>
            <a:chOff x="2026" y="3186"/>
            <a:chExt cx="5166" cy="5779"/>
          </a:xfrm>
        </p:grpSpPr>
        <p:sp>
          <p:nvSpPr>
            <p:cNvPr id="12" name="圆角矩形 11"/>
            <p:cNvSpPr/>
            <p:nvPr/>
          </p:nvSpPr>
          <p:spPr>
            <a:xfrm>
              <a:off x="2320" y="3583"/>
              <a:ext cx="4494" cy="577"/>
            </a:xfrm>
            <a:prstGeom prst="roundRect">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endParaRPr>
            </a:p>
          </p:txBody>
        </p:sp>
        <p:sp>
          <p:nvSpPr>
            <p:cNvPr id="13" name="圆角矩形 12"/>
            <p:cNvSpPr/>
            <p:nvPr/>
          </p:nvSpPr>
          <p:spPr>
            <a:xfrm>
              <a:off x="2026" y="3186"/>
              <a:ext cx="5166" cy="5779"/>
            </a:xfrm>
            <a:prstGeom prst="roundRect">
              <a:avLst>
                <a:gd name="adj" fmla="val 7281"/>
              </a:avLst>
            </a:prstGeom>
            <a:noFill/>
            <a:ln w="12700" cmpd="sng">
              <a:solidFill>
                <a:srgbClr val="3267C3"/>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endParaRPr>
            </a:p>
          </p:txBody>
        </p:sp>
        <p:sp>
          <p:nvSpPr>
            <p:cNvPr id="5129" name="文本框 14"/>
            <p:cNvSpPr txBox="1">
              <a:spLocks noChangeArrowheads="1"/>
            </p:cNvSpPr>
            <p:nvPr/>
          </p:nvSpPr>
          <p:spPr bwMode="auto">
            <a:xfrm>
              <a:off x="2205" y="4157"/>
              <a:ext cx="4845" cy="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100" dirty="0" err="1">
                  <a:solidFill>
                    <a:srgbClr val="000000"/>
                  </a:solidFill>
                  <a:latin typeface="思源黑体 CN Normal" charset="-122"/>
                  <a:ea typeface="思源黑体 CN Normal" charset="-122"/>
                  <a:sym typeface="+mn-ea"/>
                </a:rPr>
                <a:t>Sora</a:t>
              </a:r>
              <a:r>
                <a:rPr lang="zh-CN" altLang="en-US" sz="1100" dirty="0">
                  <a:solidFill>
                    <a:srgbClr val="000000"/>
                  </a:solidFill>
                  <a:latin typeface="思源黑体 CN Normal" charset="-122"/>
                  <a:ea typeface="思源黑体 CN Normal" charset="-122"/>
                  <a:sym typeface="+mn-ea"/>
                </a:rPr>
                <a:t>可以根据用户的文本提示创建最长</a:t>
              </a:r>
              <a:r>
                <a:rPr lang="en-US" altLang="zh-CN" sz="1100" dirty="0">
                  <a:solidFill>
                    <a:srgbClr val="000000"/>
                  </a:solidFill>
                  <a:latin typeface="思源黑体 CN Normal" charset="-122"/>
                  <a:ea typeface="思源黑体 CN Normal" charset="-122"/>
                  <a:sym typeface="+mn-ea"/>
                </a:rPr>
                <a:t>60</a:t>
              </a:r>
              <a:r>
                <a:rPr lang="zh-CN" altLang="en-US" sz="1100" dirty="0">
                  <a:solidFill>
                    <a:srgbClr val="000000"/>
                  </a:solidFill>
                  <a:latin typeface="思源黑体 CN Normal" charset="-122"/>
                  <a:ea typeface="思源黑体 CN Normal" charset="-122"/>
                  <a:sym typeface="+mn-ea"/>
                </a:rPr>
                <a:t>秒的逼真视频，该模型了解这些物体在物理世界中的存在方式，可以深度模拟真实物理世界，能生成具有多个角色、包含特定运动的复杂场景。</a:t>
              </a:r>
            </a:p>
          </p:txBody>
        </p:sp>
        <p:sp>
          <p:nvSpPr>
            <p:cNvPr id="16" name="文本框 15"/>
            <p:cNvSpPr txBox="1"/>
            <p:nvPr/>
          </p:nvSpPr>
          <p:spPr>
            <a:xfrm>
              <a:off x="2320" y="3583"/>
              <a:ext cx="4494" cy="630"/>
            </a:xfrm>
            <a:prstGeom prst="rect">
              <a:avLst/>
            </a:prstGeom>
            <a:noFill/>
          </p:spPr>
          <p:txBody>
            <a:bodyPr>
              <a:spAutoFit/>
            </a:bodyPr>
            <a:lstStyle/>
            <a:p>
              <a:pPr algn="ctr" defTabSz="685783">
                <a:defRPr/>
              </a:pPr>
              <a:r>
                <a:rPr lang="zh-CN" altLang="en-US" sz="1350" b="1" dirty="0">
                  <a:solidFill>
                    <a:prstClr val="white"/>
                  </a:solidFill>
                  <a:latin typeface="思源黑体 CN Normal" panose="020B0400000000000000" charset="-122"/>
                  <a:ea typeface="思源黑体 CN Normal" panose="020B0400000000000000" charset="-122"/>
                  <a:cs typeface="思源黑体 CN Normal" panose="020B0400000000000000" charset="-122"/>
                  <a:sym typeface="+mn-ea"/>
                </a:rPr>
                <a:t>功能</a:t>
              </a:r>
              <a:endParaRPr sz="1350" b="1" dirty="0">
                <a:solidFill>
                  <a:prstClr val="white"/>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grpSp>
      <p:sp>
        <p:nvSpPr>
          <p:cNvPr id="3" name="TextBox 7"/>
          <p:cNvSpPr txBox="1"/>
          <p:nvPr/>
        </p:nvSpPr>
        <p:spPr>
          <a:xfrm>
            <a:off x="468314" y="1196976"/>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是什么</a:t>
            </a:r>
          </a:p>
        </p:txBody>
      </p:sp>
      <p:pic>
        <p:nvPicPr>
          <p:cNvPr id="5126"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864" y="2798766"/>
            <a:ext cx="2820987"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6595694"/>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6"/>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是什么</a:t>
            </a:r>
          </a:p>
        </p:txBody>
      </p:sp>
      <p:sp>
        <p:nvSpPr>
          <p:cNvPr id="2" name="矩形 1"/>
          <p:cNvSpPr/>
          <p:nvPr/>
        </p:nvSpPr>
        <p:spPr>
          <a:xfrm>
            <a:off x="2195515" y="1668463"/>
            <a:ext cx="4865687" cy="580415"/>
          </a:xfrm>
          <a:prstGeom prst="rect">
            <a:avLst/>
          </a:prstGeom>
        </p:spPr>
        <p:txBody>
          <a:bodyPr>
            <a:spAutoFit/>
          </a:bodyPr>
          <a:lstStyle/>
          <a:p>
            <a:pPr algn="ctr" defTabSz="685783">
              <a:lnSpc>
                <a:spcPct val="150000"/>
              </a:lnSpc>
              <a:defRPr/>
            </a:pPr>
            <a:r>
              <a:rPr lang="en-US" altLang="zh-CN" sz="2400" b="1" dirty="0">
                <a:solidFill>
                  <a:srgbClr val="002060"/>
                </a:solidFill>
                <a:latin typeface="Arial"/>
                <a:ea typeface="微软雅黑"/>
                <a:cs typeface="+mn-ea"/>
                <a:sym typeface="+mn-lt"/>
              </a:rPr>
              <a:t>OpenAI</a:t>
            </a:r>
            <a:r>
              <a:rPr lang="zh-CN" altLang="en-US" sz="2400" b="1" dirty="0">
                <a:solidFill>
                  <a:srgbClr val="002060"/>
                </a:solidFill>
                <a:latin typeface="Arial"/>
                <a:ea typeface="微软雅黑"/>
                <a:cs typeface="+mn-ea"/>
                <a:sym typeface="+mn-lt"/>
              </a:rPr>
              <a:t>在大模型领域的成功</a:t>
            </a:r>
            <a:endParaRPr lang="en-US" altLang="zh-CN" sz="2400" b="1" dirty="0">
              <a:solidFill>
                <a:srgbClr val="002060"/>
              </a:solidFill>
              <a:latin typeface="Arial"/>
              <a:ea typeface="微软雅黑"/>
              <a:cs typeface="+mn-ea"/>
              <a:sym typeface="+mn-lt"/>
            </a:endParaRPr>
          </a:p>
        </p:txBody>
      </p:sp>
      <p:grpSp>
        <p:nvGrpSpPr>
          <p:cNvPr id="5" name="组合 4"/>
          <p:cNvGrpSpPr>
            <a:grpSpLocks/>
          </p:cNvGrpSpPr>
          <p:nvPr/>
        </p:nvGrpSpPr>
        <p:grpSpPr bwMode="auto">
          <a:xfrm>
            <a:off x="528639" y="2403475"/>
            <a:ext cx="7931150" cy="1395190"/>
            <a:chOff x="705819" y="2355273"/>
            <a:chExt cx="10575338" cy="2186682"/>
          </a:xfrm>
        </p:grpSpPr>
        <p:sp>
          <p:nvSpPr>
            <p:cNvPr id="6" name="文本框 5"/>
            <p:cNvSpPr txBox="1"/>
            <p:nvPr/>
          </p:nvSpPr>
          <p:spPr>
            <a:xfrm>
              <a:off x="807424" y="2355273"/>
              <a:ext cx="10359428" cy="2186682"/>
            </a:xfrm>
            <a:prstGeom prst="rect">
              <a:avLst/>
            </a:prstGeom>
            <a:noFill/>
          </p:spPr>
          <p:txBody>
            <a:bodyPr>
              <a:spAutoFit/>
            </a:bodyPr>
            <a:lstStyle/>
            <a:p>
              <a:pPr indent="359991" defTabSz="685783">
                <a:lnSpc>
                  <a:spcPct val="200000"/>
                </a:lnSpc>
                <a:defRPr/>
              </a:pPr>
              <a:r>
                <a:rPr lang="en-US" altLang="zh-CN" sz="1100" dirty="0">
                  <a:solidFill>
                    <a:prstClr val="black"/>
                  </a:solidFill>
                  <a:latin typeface="Arial"/>
                  <a:ea typeface="微软雅黑"/>
                  <a:cs typeface="+mn-ea"/>
                  <a:sym typeface="+mn-lt"/>
                </a:rPr>
                <a:t>2022</a:t>
              </a:r>
              <a:r>
                <a:rPr lang="zh-CN" altLang="en-US" sz="1100" dirty="0">
                  <a:solidFill>
                    <a:prstClr val="black"/>
                  </a:solidFill>
                  <a:latin typeface="Arial"/>
                  <a:ea typeface="微软雅黑"/>
                  <a:cs typeface="+mn-ea"/>
                  <a:sym typeface="+mn-lt"/>
                </a:rPr>
                <a:t>年底，</a:t>
              </a:r>
              <a:r>
                <a:rPr lang="en-US" altLang="zh-CN" sz="1100" dirty="0">
                  <a:solidFill>
                    <a:prstClr val="black"/>
                  </a:solidFill>
                  <a:latin typeface="Arial"/>
                  <a:ea typeface="微软雅黑"/>
                  <a:cs typeface="+mn-ea"/>
                  <a:sym typeface="+mn-lt"/>
                </a:rPr>
                <a:t>OpenAI</a:t>
              </a:r>
              <a:r>
                <a:rPr lang="zh-CN" altLang="en-US" sz="1100" dirty="0">
                  <a:solidFill>
                    <a:prstClr val="black"/>
                  </a:solidFill>
                  <a:latin typeface="Arial"/>
                  <a:ea typeface="微软雅黑"/>
                  <a:cs typeface="+mn-ea"/>
                  <a:sym typeface="+mn-lt"/>
                </a:rPr>
                <a:t>正式推出</a:t>
              </a:r>
              <a:r>
                <a:rPr lang="en-US" altLang="zh-CN" sz="1100" dirty="0">
                  <a:solidFill>
                    <a:prstClr val="black"/>
                  </a:solidFill>
                  <a:latin typeface="Arial"/>
                  <a:ea typeface="微软雅黑"/>
                  <a:cs typeface="+mn-ea"/>
                  <a:sym typeface="+mn-lt"/>
                </a:rPr>
                <a:t>ChatGPT</a:t>
              </a:r>
              <a:r>
                <a:rPr lang="zh-CN" altLang="en-US" sz="1100" dirty="0">
                  <a:solidFill>
                    <a:prstClr val="black"/>
                  </a:solidFill>
                  <a:latin typeface="Arial"/>
                  <a:ea typeface="微软雅黑"/>
                  <a:cs typeface="+mn-ea"/>
                  <a:sym typeface="+mn-lt"/>
                </a:rPr>
                <a:t>，这款由人工智能技术驱动的自然语言处理工具能够通过学习和理解人类的语言来进行对话 。</a:t>
              </a:r>
              <a:r>
                <a:rPr lang="en-US" altLang="zh-CN" sz="1100" dirty="0">
                  <a:solidFill>
                    <a:prstClr val="black"/>
                  </a:solidFill>
                  <a:latin typeface="Arial"/>
                  <a:ea typeface="微软雅黑"/>
                  <a:cs typeface="+mn-ea"/>
                  <a:sym typeface="+mn-lt"/>
                </a:rPr>
                <a:t>ChatGPT</a:t>
              </a:r>
              <a:r>
                <a:rPr lang="zh-CN" altLang="en-US" sz="1100" dirty="0">
                  <a:solidFill>
                    <a:prstClr val="black"/>
                  </a:solidFill>
                  <a:latin typeface="Arial"/>
                  <a:ea typeface="微软雅黑"/>
                  <a:cs typeface="+mn-ea"/>
                  <a:sym typeface="+mn-lt"/>
                </a:rPr>
                <a:t>是</a:t>
              </a:r>
              <a:r>
                <a:rPr lang="en-US" altLang="zh-CN" sz="1100" dirty="0">
                  <a:solidFill>
                    <a:prstClr val="black"/>
                  </a:solidFill>
                  <a:latin typeface="Arial"/>
                  <a:ea typeface="微软雅黑"/>
                  <a:cs typeface="+mn-ea"/>
                  <a:sym typeface="+mn-lt"/>
                </a:rPr>
                <a:t>OpenAI</a:t>
              </a:r>
              <a:r>
                <a:rPr lang="zh-CN" altLang="en-US" sz="1100" dirty="0">
                  <a:solidFill>
                    <a:prstClr val="black"/>
                  </a:solidFill>
                  <a:latin typeface="Arial"/>
                  <a:ea typeface="微软雅黑"/>
                  <a:cs typeface="+mn-ea"/>
                  <a:sym typeface="+mn-lt"/>
                </a:rPr>
                <a:t>迈出的第一步，这款让所有人都能体会到人工智能潜力的现象级产品，展现出了文字对于过去人工智能的理解力和逻辑能力的超越。随后，</a:t>
              </a:r>
              <a:r>
                <a:rPr lang="en-US" altLang="zh-CN" sz="1100" dirty="0">
                  <a:solidFill>
                    <a:prstClr val="black"/>
                  </a:solidFill>
                  <a:latin typeface="Arial"/>
                  <a:ea typeface="微软雅黑"/>
                  <a:cs typeface="+mn-ea"/>
                  <a:sym typeface="+mn-lt"/>
                </a:rPr>
                <a:t>OpenAI</a:t>
              </a:r>
              <a:r>
                <a:rPr lang="zh-CN" altLang="en-US" sz="1100" dirty="0">
                  <a:solidFill>
                    <a:prstClr val="black"/>
                  </a:solidFill>
                  <a:latin typeface="Arial"/>
                  <a:ea typeface="微软雅黑"/>
                  <a:cs typeface="+mn-ea"/>
                  <a:sym typeface="+mn-lt"/>
                </a:rPr>
                <a:t>的开发重点逐步过渡到图像的生成，</a:t>
              </a:r>
              <a:r>
                <a:rPr lang="en-US" altLang="zh-CN" sz="1100" dirty="0">
                  <a:solidFill>
                    <a:prstClr val="black"/>
                  </a:solidFill>
                  <a:latin typeface="Arial"/>
                  <a:ea typeface="微软雅黑"/>
                  <a:cs typeface="+mn-ea"/>
                  <a:sym typeface="+mn-lt"/>
                </a:rPr>
                <a:t>Dall-E</a:t>
              </a:r>
              <a:r>
                <a:rPr lang="zh-CN" altLang="en-US" sz="1100" dirty="0">
                  <a:solidFill>
                    <a:prstClr val="black"/>
                  </a:solidFill>
                  <a:latin typeface="Arial"/>
                  <a:ea typeface="微软雅黑"/>
                  <a:cs typeface="+mn-ea"/>
                  <a:sym typeface="+mn-lt"/>
                </a:rPr>
                <a:t>模型在生成图像方面也获得了重大突破</a:t>
              </a:r>
              <a:endParaRPr lang="en-US" altLang="zh-CN" sz="1100" dirty="0">
                <a:solidFill>
                  <a:prstClr val="black"/>
                </a:solidFill>
                <a:latin typeface="Arial"/>
                <a:ea typeface="微软雅黑"/>
                <a:cs typeface="+mn-ea"/>
                <a:sym typeface="+mn-lt"/>
              </a:endParaRPr>
            </a:p>
          </p:txBody>
        </p:sp>
        <p:sp>
          <p:nvSpPr>
            <p:cNvPr id="7" name="矩形: 圆角 6"/>
            <p:cNvSpPr/>
            <p:nvPr/>
          </p:nvSpPr>
          <p:spPr>
            <a:xfrm>
              <a:off x="705819" y="2355273"/>
              <a:ext cx="10575338" cy="2172103"/>
            </a:xfrm>
            <a:prstGeom prst="roundRect">
              <a:avLst/>
            </a:prstGeom>
            <a:noFill/>
            <a:ln>
              <a:solidFill>
                <a:srgbClr val="E6001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Arial"/>
                <a:ea typeface="微软雅黑"/>
                <a:cs typeface="+mn-ea"/>
                <a:sym typeface="+mn-lt"/>
              </a:endParaRPr>
            </a:p>
          </p:txBody>
        </p:sp>
      </p:grpSp>
      <p:grpSp>
        <p:nvGrpSpPr>
          <p:cNvPr id="17" name="组合 16"/>
          <p:cNvGrpSpPr>
            <a:grpSpLocks/>
          </p:cNvGrpSpPr>
          <p:nvPr/>
        </p:nvGrpSpPr>
        <p:grpSpPr bwMode="auto">
          <a:xfrm>
            <a:off x="536575" y="4005263"/>
            <a:ext cx="7932738" cy="1184275"/>
            <a:chOff x="705819" y="2355275"/>
            <a:chExt cx="10575338" cy="1858436"/>
          </a:xfrm>
        </p:grpSpPr>
        <p:sp>
          <p:nvSpPr>
            <p:cNvPr id="18" name="文本框 17"/>
            <p:cNvSpPr txBox="1"/>
            <p:nvPr/>
          </p:nvSpPr>
          <p:spPr>
            <a:xfrm>
              <a:off x="807403" y="2355275"/>
              <a:ext cx="10359472" cy="1658137"/>
            </a:xfrm>
            <a:prstGeom prst="rect">
              <a:avLst/>
            </a:prstGeom>
            <a:noFill/>
          </p:spPr>
          <p:txBody>
            <a:bodyPr>
              <a:spAutoFit/>
            </a:bodyPr>
            <a:lstStyle/>
            <a:p>
              <a:pPr indent="359991" defTabSz="685783">
                <a:lnSpc>
                  <a:spcPct val="200000"/>
                </a:lnSpc>
                <a:defRPr/>
              </a:pPr>
              <a:r>
                <a:rPr lang="zh-CN" altLang="en-US" sz="1100" dirty="0">
                  <a:solidFill>
                    <a:prstClr val="black"/>
                  </a:solidFill>
                  <a:latin typeface="Arial"/>
                  <a:ea typeface="微软雅黑"/>
                  <a:cs typeface="+mn-ea"/>
                  <a:sym typeface="+mn-lt"/>
                </a:rPr>
                <a:t>视觉算法近年来的突破在泛化性、可提示性、生成质量和稳定性等方面均取得了进展，这预示着技术拐点的临近以及爆款应用的涌现。特别是在</a:t>
              </a:r>
              <a:r>
                <a:rPr lang="en-US" altLang="zh-CN" sz="1100" dirty="0">
                  <a:solidFill>
                    <a:prstClr val="black"/>
                  </a:solidFill>
                  <a:latin typeface="Arial"/>
                  <a:ea typeface="微软雅黑"/>
                  <a:cs typeface="+mn-ea"/>
                  <a:sym typeface="+mn-lt"/>
                </a:rPr>
                <a:t>3D</a:t>
              </a:r>
              <a:r>
                <a:rPr lang="zh-CN" altLang="en-US" sz="1100" dirty="0">
                  <a:solidFill>
                    <a:prstClr val="black"/>
                  </a:solidFill>
                  <a:latin typeface="Arial"/>
                  <a:ea typeface="微软雅黑"/>
                  <a:cs typeface="+mn-ea"/>
                  <a:sym typeface="+mn-lt"/>
                </a:rPr>
                <a:t>资产生成和视频生成领域，由于扩散算法的成熟，这些领域受益匪浅。然而，与图像生成相比，</a:t>
              </a:r>
              <a:r>
                <a:rPr lang="en-US" altLang="zh-CN" sz="1100" dirty="0">
                  <a:solidFill>
                    <a:prstClr val="black"/>
                  </a:solidFill>
                  <a:latin typeface="Arial"/>
                  <a:ea typeface="微软雅黑"/>
                  <a:cs typeface="+mn-ea"/>
                  <a:sym typeface="+mn-lt"/>
                </a:rPr>
                <a:t>3D</a:t>
              </a:r>
              <a:r>
                <a:rPr lang="zh-CN" altLang="en-US" sz="1100" dirty="0">
                  <a:solidFill>
                    <a:prstClr val="black"/>
                  </a:solidFill>
                  <a:latin typeface="Arial"/>
                  <a:ea typeface="微软雅黑"/>
                  <a:cs typeface="+mn-ea"/>
                  <a:sym typeface="+mn-lt"/>
                </a:rPr>
                <a:t>资产和视频生成在数据和算法方面面临的难点更多</a:t>
              </a:r>
              <a:endParaRPr lang="en-US" altLang="zh-CN" sz="1100" dirty="0">
                <a:solidFill>
                  <a:prstClr val="black"/>
                </a:solidFill>
                <a:latin typeface="Arial"/>
                <a:ea typeface="微软雅黑"/>
                <a:cs typeface="+mn-ea"/>
                <a:sym typeface="+mn-lt"/>
              </a:endParaRPr>
            </a:p>
          </p:txBody>
        </p:sp>
        <p:sp>
          <p:nvSpPr>
            <p:cNvPr id="19" name="矩形: 圆角 18"/>
            <p:cNvSpPr/>
            <p:nvPr/>
          </p:nvSpPr>
          <p:spPr>
            <a:xfrm>
              <a:off x="705819" y="2355275"/>
              <a:ext cx="10575338" cy="1858436"/>
            </a:xfrm>
            <a:prstGeom prst="roundRect">
              <a:avLst/>
            </a:prstGeom>
            <a:noFill/>
            <a:ln>
              <a:solidFill>
                <a:srgbClr val="E6001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83">
                <a:defRPr/>
              </a:pPr>
              <a:endParaRPr lang="zh-CN" altLang="en-US" sz="1350">
                <a:solidFill>
                  <a:prstClr val="white"/>
                </a:solidFill>
                <a:latin typeface="Arial"/>
                <a:ea typeface="微软雅黑"/>
                <a:cs typeface="+mn-ea"/>
                <a:sym typeface="+mn-lt"/>
              </a:endParaRPr>
            </a:p>
          </p:txBody>
        </p:sp>
      </p:grpSp>
    </p:spTree>
    <p:extLst>
      <p:ext uri="{BB962C8B-B14F-4D97-AF65-F5344CB8AC3E}">
        <p14:creationId xmlns:p14="http://schemas.microsoft.com/office/powerpoint/2010/main" val="378038956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15" descr="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57250"/>
            <a:ext cx="91535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6" descr="78"/>
          <p:cNvPicPr>
            <a:picLocks noChangeAspect="1" noChangeArrowheads="1"/>
          </p:cNvPicPr>
          <p:nvPr/>
        </p:nvPicPr>
        <p:blipFill>
          <a:blip r:embed="rId3">
            <a:extLst>
              <a:ext uri="{28A0092B-C50C-407E-A947-70E740481C1C}">
                <a14:useLocalDpi xmlns:a14="http://schemas.microsoft.com/office/drawing/2010/main" val="0"/>
              </a:ext>
            </a:extLst>
          </a:blip>
          <a:srcRect l="2332" t="9129" r="4703" b="67416"/>
          <a:stretch>
            <a:fillRect/>
          </a:stretch>
        </p:blipFill>
        <p:spPr bwMode="auto">
          <a:xfrm>
            <a:off x="1790702" y="857251"/>
            <a:ext cx="55641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2806700" y="3360738"/>
            <a:ext cx="3532188" cy="715581"/>
          </a:xfrm>
          <a:prstGeom prst="rect">
            <a:avLst/>
          </a:prstGeom>
          <a:noFill/>
        </p:spPr>
        <p:txBody>
          <a:bodyPr>
            <a:spAutoFit/>
          </a:bodyPr>
          <a:lstStyle/>
          <a:p>
            <a:pPr algn="ctr" defTabSz="685783">
              <a:defRPr/>
            </a:pPr>
            <a:r>
              <a:rPr lang="en-US" altLang="zh-CN" sz="4050" b="1" dirty="0">
                <a:solidFill>
                  <a:prstClr val="white"/>
                </a:solidFill>
                <a:latin typeface="思源黑体 CN Medium" panose="020B0600000000000000" pitchFamily="34" charset="-122"/>
                <a:ea typeface="思源黑体 CN Medium" panose="020B0600000000000000" pitchFamily="34" charset="-122"/>
                <a:cs typeface="+mn-ea"/>
                <a:sym typeface="+mn-lt"/>
              </a:rPr>
              <a:t>Sora</a:t>
            </a:r>
            <a:r>
              <a:rPr lang="zh-CN" altLang="en-US" sz="4050" b="1" dirty="0">
                <a:solidFill>
                  <a:prstClr val="white"/>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0" name="矩形 19"/>
          <p:cNvSpPr/>
          <p:nvPr/>
        </p:nvSpPr>
        <p:spPr>
          <a:xfrm>
            <a:off x="3386138" y="2657477"/>
            <a:ext cx="2371725" cy="646331"/>
          </a:xfrm>
          <a:prstGeom prst="rect">
            <a:avLst/>
          </a:prstGeom>
        </p:spPr>
        <p:txBody>
          <a:bodyPr>
            <a:spAutoFit/>
          </a:bodyPr>
          <a:lstStyle/>
          <a:p>
            <a:pPr algn="ctr" defTabSz="685783">
              <a:defRPr/>
            </a:pPr>
            <a:r>
              <a:rPr lang="en-US" altLang="zh-CN" sz="3600" b="1" dirty="0">
                <a:solidFill>
                  <a:prstClr val="white"/>
                </a:solidFill>
                <a:effectLst>
                  <a:outerShdw blurRad="50800" dist="38100" dir="5400000" algn="t" rotWithShape="0">
                    <a:srgbClr val="3188D1">
                      <a:alpha val="40000"/>
                    </a:srgbClr>
                  </a:outerShdw>
                </a:effectLst>
                <a:latin typeface="思源黑体 CN Medium" panose="020B0600000000000000" pitchFamily="34" charset="-122"/>
                <a:ea typeface="思源黑体 CN Medium" panose="020B0600000000000000" pitchFamily="34" charset="-122"/>
                <a:cs typeface="字魂36号-正文宋楷" panose="02000000000000000000" charset="-122"/>
                <a:sym typeface="+mn-lt"/>
              </a:rPr>
              <a:t>PART 02</a:t>
            </a:r>
          </a:p>
        </p:txBody>
      </p:sp>
      <p:pic>
        <p:nvPicPr>
          <p:cNvPr id="7174" name="图片 20" descr="78"/>
          <p:cNvPicPr>
            <a:picLocks noChangeAspect="1" noChangeArrowheads="1"/>
          </p:cNvPicPr>
          <p:nvPr/>
        </p:nvPicPr>
        <p:blipFill>
          <a:blip r:embed="rId3">
            <a:extLst>
              <a:ext uri="{28A0092B-C50C-407E-A947-70E740481C1C}">
                <a14:useLocalDpi xmlns:a14="http://schemas.microsoft.com/office/drawing/2010/main" val="0"/>
              </a:ext>
            </a:extLst>
          </a:blip>
          <a:srcRect t="68802" r="49420"/>
          <a:stretch>
            <a:fillRect/>
          </a:stretch>
        </p:blipFill>
        <p:spPr bwMode="auto">
          <a:xfrm>
            <a:off x="1" y="4384676"/>
            <a:ext cx="1960563"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83791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 name="圆角矩形 7"/>
          <p:cNvSpPr/>
          <p:nvPr/>
        </p:nvSpPr>
        <p:spPr>
          <a:xfrm>
            <a:off x="777875" y="2133600"/>
            <a:ext cx="1417638"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2021</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1</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5</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4" name="矩形 3"/>
          <p:cNvSpPr>
            <a:spLocks noChangeArrowheads="1"/>
          </p:cNvSpPr>
          <p:nvPr/>
        </p:nvSpPr>
        <p:spPr bwMode="auto">
          <a:xfrm>
            <a:off x="701676" y="2484438"/>
            <a:ext cx="5454650"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Dall-E</a:t>
            </a:r>
            <a:r>
              <a:rPr lang="zh-CN" altLang="en-US" sz="1200">
                <a:solidFill>
                  <a:srgbClr val="000000"/>
                </a:solidFill>
                <a:latin typeface="微软雅黑" panose="020B0503020204020204" pitchFamily="34" charset="-122"/>
                <a:ea typeface="微软雅黑" panose="020B0503020204020204" pitchFamily="34" charset="-122"/>
              </a:rPr>
              <a:t>可以根据简单的描述创建逼真和清晰的图像，精通各种艺术风格，还可以生成文字制作建筑物上的标志，并制作同一场景的草图和全彩图像。</a:t>
            </a:r>
          </a:p>
        </p:txBody>
      </p:sp>
      <p:sp>
        <p:nvSpPr>
          <p:cNvPr id="5" name="文本框 4"/>
          <p:cNvSpPr txBox="1"/>
          <p:nvPr/>
        </p:nvSpPr>
        <p:spPr>
          <a:xfrm>
            <a:off x="2339976" y="2138363"/>
            <a:ext cx="1887055" cy="300082"/>
          </a:xfrm>
          <a:prstGeom prst="rect">
            <a:avLst/>
          </a:prstGeom>
          <a:noFill/>
        </p:spPr>
        <p:txBody>
          <a:bodyPr wrap="none">
            <a:spAutoFit/>
          </a:bodyPr>
          <a:lstStyle/>
          <a:p>
            <a:pPr defTabSz="685783">
              <a:defRPr/>
            </a:pPr>
            <a:r>
              <a:rPr lang="zh-CN" altLang="en-US" sz="1350" dirty="0">
                <a:solidFill>
                  <a:srgbClr val="3267C3"/>
                </a:solidFill>
                <a:latin typeface="微软雅黑" panose="020B0503020204020204" pitchFamily="34" charset="-122"/>
                <a:ea typeface="微软雅黑" panose="020B0503020204020204" pitchFamily="34" charset="-122"/>
                <a:sym typeface="+mn-ea"/>
              </a:rPr>
              <a:t>文生图模型</a:t>
            </a:r>
            <a:r>
              <a:rPr lang="en-US" altLang="zh-CN" sz="1350" dirty="0">
                <a:solidFill>
                  <a:srgbClr val="3267C3"/>
                </a:solidFill>
                <a:latin typeface="微软雅黑" panose="020B0503020204020204" pitchFamily="34" charset="-122"/>
                <a:ea typeface="微软雅黑" panose="020B0503020204020204" pitchFamily="34" charset="-122"/>
                <a:sym typeface="+mn-ea"/>
              </a:rPr>
              <a:t>Dall-E</a:t>
            </a:r>
            <a:r>
              <a:rPr lang="zh-CN" altLang="en-US" sz="1350" dirty="0">
                <a:solidFill>
                  <a:srgbClr val="3267C3"/>
                </a:solidFill>
                <a:latin typeface="微软雅黑" panose="020B0503020204020204" pitchFamily="34" charset="-122"/>
                <a:ea typeface="微软雅黑" panose="020B0503020204020204" pitchFamily="34" charset="-122"/>
                <a:sym typeface="+mn-ea"/>
              </a:rPr>
              <a:t>发布</a:t>
            </a:r>
          </a:p>
        </p:txBody>
      </p:sp>
      <p:sp>
        <p:nvSpPr>
          <p:cNvPr id="6" name="圆角矩形 7"/>
          <p:cNvSpPr/>
          <p:nvPr/>
        </p:nvSpPr>
        <p:spPr>
          <a:xfrm>
            <a:off x="777875" y="3603626"/>
            <a:ext cx="1417638"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2022</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4</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p>
        </p:txBody>
      </p:sp>
      <p:sp>
        <p:nvSpPr>
          <p:cNvPr id="7" name="矩形 6"/>
          <p:cNvSpPr>
            <a:spLocks noChangeArrowheads="1"/>
          </p:cNvSpPr>
          <p:nvPr/>
        </p:nvSpPr>
        <p:spPr bwMode="auto">
          <a:xfrm>
            <a:off x="701676" y="3954463"/>
            <a:ext cx="5454650"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Dall-E 2</a:t>
            </a:r>
            <a:r>
              <a:rPr lang="zh-CN" altLang="en-US" sz="1200">
                <a:solidFill>
                  <a:srgbClr val="000000"/>
                </a:solidFill>
                <a:latin typeface="微软雅黑" panose="020B0503020204020204" pitchFamily="34" charset="-122"/>
                <a:ea typeface="微软雅黑" panose="020B0503020204020204" pitchFamily="34" charset="-122"/>
              </a:rPr>
              <a:t>不仅可以生成更真实和更准确的画像，而且能够将文本描述中的概念、属性和风格等元素综合起来，生成现实主义的图像和艺术作品。</a:t>
            </a:r>
          </a:p>
        </p:txBody>
      </p:sp>
      <p:sp>
        <p:nvSpPr>
          <p:cNvPr id="8" name="文本框 7"/>
          <p:cNvSpPr txBox="1"/>
          <p:nvPr/>
        </p:nvSpPr>
        <p:spPr>
          <a:xfrm>
            <a:off x="2339976" y="3608388"/>
            <a:ext cx="1173719" cy="300082"/>
          </a:xfrm>
          <a:prstGeom prst="rect">
            <a:avLst/>
          </a:prstGeom>
          <a:noFill/>
        </p:spPr>
        <p:txBody>
          <a:bodyPr wrap="none">
            <a:spAutoFit/>
          </a:bodyPr>
          <a:lstStyle/>
          <a:p>
            <a:pPr defTabSz="685783">
              <a:defRPr/>
            </a:pPr>
            <a:r>
              <a:rPr lang="en-US" altLang="zh-CN" sz="1350" dirty="0">
                <a:solidFill>
                  <a:srgbClr val="3267C3"/>
                </a:solidFill>
                <a:latin typeface="微软雅黑" panose="020B0503020204020204" pitchFamily="34" charset="-122"/>
                <a:ea typeface="微软雅黑" panose="020B0503020204020204" pitchFamily="34" charset="-122"/>
                <a:sym typeface="+mn-ea"/>
              </a:rPr>
              <a:t>Dall-E 2</a:t>
            </a:r>
            <a:r>
              <a:rPr lang="zh-CN" altLang="en-US" sz="1350" dirty="0">
                <a:solidFill>
                  <a:srgbClr val="3267C3"/>
                </a:solidFill>
                <a:latin typeface="微软雅黑" panose="020B0503020204020204" pitchFamily="34" charset="-122"/>
                <a:ea typeface="微软雅黑" panose="020B0503020204020204" pitchFamily="34" charset="-122"/>
                <a:sym typeface="+mn-ea"/>
              </a:rPr>
              <a:t>发布</a:t>
            </a:r>
          </a:p>
        </p:txBody>
      </p:sp>
      <p:pic>
        <p:nvPicPr>
          <p:cNvPr id="8202"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8764" y="2133600"/>
            <a:ext cx="1944687"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2415" y="3908427"/>
            <a:ext cx="2271712"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31809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 name="圆角矩形 7"/>
          <p:cNvSpPr/>
          <p:nvPr/>
        </p:nvSpPr>
        <p:spPr>
          <a:xfrm>
            <a:off x="777875" y="2133600"/>
            <a:ext cx="1562100"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2022</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11</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30</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4" name="矩形 3"/>
          <p:cNvSpPr>
            <a:spLocks noChangeArrowheads="1"/>
          </p:cNvSpPr>
          <p:nvPr/>
        </p:nvSpPr>
        <p:spPr bwMode="auto">
          <a:xfrm>
            <a:off x="701676" y="2484438"/>
            <a:ext cx="5526088"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ChatGPT</a:t>
            </a:r>
            <a:r>
              <a:rPr lang="zh-CN" altLang="en-US" sz="1200">
                <a:solidFill>
                  <a:srgbClr val="000000"/>
                </a:solidFill>
                <a:latin typeface="微软雅黑" panose="020B0503020204020204" pitchFamily="34" charset="-122"/>
                <a:ea typeface="微软雅黑" panose="020B0503020204020204" pitchFamily="34" charset="-122"/>
              </a:rPr>
              <a:t>不仅能与人对话，还能编写代码、创作内容等，这一款革命性产品的上线引发全球关注，上线仅</a:t>
            </a:r>
            <a:r>
              <a:rPr lang="en-US" altLang="zh-CN" sz="1200">
                <a:solidFill>
                  <a:srgbClr val="000000"/>
                </a:solidFill>
                <a:latin typeface="微软雅黑" panose="020B0503020204020204" pitchFamily="34" charset="-122"/>
                <a:ea typeface="微软雅黑" panose="020B0503020204020204" pitchFamily="34" charset="-122"/>
              </a:rPr>
              <a:t>5</a:t>
            </a:r>
            <a:r>
              <a:rPr lang="zh-CN" altLang="en-US" sz="1200">
                <a:solidFill>
                  <a:srgbClr val="000000"/>
                </a:solidFill>
                <a:latin typeface="微软雅黑" panose="020B0503020204020204" pitchFamily="34" charset="-122"/>
                <a:ea typeface="微软雅黑" panose="020B0503020204020204" pitchFamily="34" charset="-122"/>
              </a:rPr>
              <a:t>天用户数量就已突破</a:t>
            </a:r>
            <a:r>
              <a:rPr lang="en-US" altLang="zh-CN" sz="1200">
                <a:solidFill>
                  <a:srgbClr val="000000"/>
                </a:solidFill>
                <a:latin typeface="微软雅黑" panose="020B0503020204020204" pitchFamily="34" charset="-122"/>
                <a:ea typeface="微软雅黑" panose="020B0503020204020204" pitchFamily="34" charset="-122"/>
              </a:rPr>
              <a:t>100</a:t>
            </a:r>
            <a:r>
              <a:rPr lang="zh-CN" altLang="en-US" sz="1200">
                <a:solidFill>
                  <a:srgbClr val="000000"/>
                </a:solidFill>
                <a:latin typeface="微软雅黑" panose="020B0503020204020204" pitchFamily="34" charset="-122"/>
                <a:ea typeface="微软雅黑" panose="020B0503020204020204" pitchFamily="34" charset="-122"/>
              </a:rPr>
              <a:t>万。</a:t>
            </a:r>
          </a:p>
        </p:txBody>
      </p:sp>
      <p:sp>
        <p:nvSpPr>
          <p:cNvPr id="5" name="文本框 4"/>
          <p:cNvSpPr txBox="1"/>
          <p:nvPr/>
        </p:nvSpPr>
        <p:spPr>
          <a:xfrm>
            <a:off x="2339976" y="2138363"/>
            <a:ext cx="2111475" cy="300082"/>
          </a:xfrm>
          <a:prstGeom prst="rect">
            <a:avLst/>
          </a:prstGeom>
          <a:noFill/>
        </p:spPr>
        <p:txBody>
          <a:bodyPr wrap="none">
            <a:spAutoFit/>
          </a:bodyPr>
          <a:lstStyle/>
          <a:p>
            <a:pPr defTabSz="685783">
              <a:defRPr/>
            </a:pPr>
            <a:r>
              <a:rPr lang="zh-CN" altLang="en-US" sz="1350" dirty="0">
                <a:solidFill>
                  <a:srgbClr val="3267C3"/>
                </a:solidFill>
                <a:latin typeface="微软雅黑" panose="020B0503020204020204" pitchFamily="34" charset="-122"/>
                <a:ea typeface="微软雅黑" panose="020B0503020204020204" pitchFamily="34" charset="-122"/>
                <a:sym typeface="+mn-ea"/>
              </a:rPr>
              <a:t>大语言模型</a:t>
            </a:r>
            <a:r>
              <a:rPr lang="en-US" altLang="zh-CN" sz="1350" dirty="0">
                <a:solidFill>
                  <a:srgbClr val="3267C3"/>
                </a:solidFill>
                <a:latin typeface="微软雅黑" panose="020B0503020204020204" pitchFamily="34" charset="-122"/>
                <a:ea typeface="微软雅黑" panose="020B0503020204020204" pitchFamily="34" charset="-122"/>
                <a:sym typeface="+mn-ea"/>
              </a:rPr>
              <a:t>ChatGPT</a:t>
            </a:r>
            <a:r>
              <a:rPr lang="zh-CN" altLang="en-US" sz="1350" dirty="0">
                <a:solidFill>
                  <a:srgbClr val="3267C3"/>
                </a:solidFill>
                <a:latin typeface="微软雅黑" panose="020B0503020204020204" pitchFamily="34" charset="-122"/>
                <a:ea typeface="微软雅黑" panose="020B0503020204020204" pitchFamily="34" charset="-122"/>
                <a:sym typeface="+mn-ea"/>
              </a:rPr>
              <a:t>发布</a:t>
            </a:r>
          </a:p>
        </p:txBody>
      </p:sp>
      <p:sp>
        <p:nvSpPr>
          <p:cNvPr id="6" name="圆角矩形 7"/>
          <p:cNvSpPr/>
          <p:nvPr/>
        </p:nvSpPr>
        <p:spPr>
          <a:xfrm>
            <a:off x="777875" y="3603626"/>
            <a:ext cx="1562100"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2023</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3</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15</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7" name="矩形 6"/>
          <p:cNvSpPr>
            <a:spLocks noChangeArrowheads="1"/>
          </p:cNvSpPr>
          <p:nvPr/>
        </p:nvSpPr>
        <p:spPr bwMode="auto">
          <a:xfrm>
            <a:off x="701676" y="3954463"/>
            <a:ext cx="5383213"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GPT-4</a:t>
            </a:r>
            <a:r>
              <a:rPr lang="zh-CN" altLang="en-US" sz="1200">
                <a:solidFill>
                  <a:srgbClr val="000000"/>
                </a:solidFill>
                <a:latin typeface="微软雅黑" panose="020B0503020204020204" pitchFamily="34" charset="-122"/>
                <a:ea typeface="微软雅黑" panose="020B0503020204020204" pitchFamily="34" charset="-122"/>
              </a:rPr>
              <a:t>可以更准确地解决用户的难题，多模态的</a:t>
            </a:r>
            <a:r>
              <a:rPr lang="en-US" altLang="zh-CN" sz="1200">
                <a:solidFill>
                  <a:srgbClr val="000000"/>
                </a:solidFill>
                <a:latin typeface="微软雅黑" panose="020B0503020204020204" pitchFamily="34" charset="-122"/>
                <a:ea typeface="微软雅黑" panose="020B0503020204020204" pitchFamily="34" charset="-122"/>
              </a:rPr>
              <a:t>GPT-4</a:t>
            </a:r>
            <a:r>
              <a:rPr lang="zh-CN" altLang="en-US" sz="1200">
                <a:solidFill>
                  <a:srgbClr val="000000"/>
                </a:solidFill>
                <a:latin typeface="微软雅黑" panose="020B0503020204020204" pitchFamily="34" charset="-122"/>
                <a:ea typeface="微软雅黑" panose="020B0503020204020204" pitchFamily="34" charset="-122"/>
              </a:rPr>
              <a:t>还可以生成、编辑具有创意性或技术性的文章，在高级推理方面的表现超过其前代产品。</a:t>
            </a:r>
          </a:p>
        </p:txBody>
      </p:sp>
      <p:sp>
        <p:nvSpPr>
          <p:cNvPr id="8" name="文本框 7"/>
          <p:cNvSpPr txBox="1"/>
          <p:nvPr/>
        </p:nvSpPr>
        <p:spPr>
          <a:xfrm>
            <a:off x="2339977" y="3608388"/>
            <a:ext cx="1386918" cy="300082"/>
          </a:xfrm>
          <a:prstGeom prst="rect">
            <a:avLst/>
          </a:prstGeom>
          <a:noFill/>
        </p:spPr>
        <p:txBody>
          <a:bodyPr wrap="none">
            <a:spAutoFit/>
          </a:bodyPr>
          <a:lstStyle/>
          <a:p>
            <a:pPr defTabSz="685783">
              <a:defRPr/>
            </a:pPr>
            <a:r>
              <a:rPr lang="en-US" altLang="zh-CN" sz="1350" dirty="0">
                <a:solidFill>
                  <a:srgbClr val="3267C3"/>
                </a:solidFill>
                <a:latin typeface="微软雅黑" panose="020B0503020204020204" pitchFamily="34" charset="-122"/>
                <a:ea typeface="微软雅黑" panose="020B0503020204020204" pitchFamily="34" charset="-122"/>
                <a:sym typeface="+mn-ea"/>
              </a:rPr>
              <a:t>GPT-4</a:t>
            </a:r>
            <a:r>
              <a:rPr lang="zh-CN" altLang="en-US" sz="1350" dirty="0">
                <a:solidFill>
                  <a:srgbClr val="3267C3"/>
                </a:solidFill>
                <a:latin typeface="微软雅黑" panose="020B0503020204020204" pitchFamily="34" charset="-122"/>
                <a:ea typeface="微软雅黑" panose="020B0503020204020204" pitchFamily="34" charset="-122"/>
                <a:sym typeface="+mn-ea"/>
              </a:rPr>
              <a:t>正式面世</a:t>
            </a:r>
          </a:p>
        </p:txBody>
      </p:sp>
      <p:pic>
        <p:nvPicPr>
          <p:cNvPr id="9226"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127" y="2060577"/>
            <a:ext cx="1854200" cy="123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1" y="3786188"/>
            <a:ext cx="17049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369630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2013"/>
            <a:ext cx="9144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7"/>
          <p:cNvSpPr txBox="1"/>
          <p:nvPr/>
        </p:nvSpPr>
        <p:spPr>
          <a:xfrm>
            <a:off x="468314" y="1196975"/>
            <a:ext cx="1974850" cy="369332"/>
          </a:xfrm>
          <a:prstGeom prst="rect">
            <a:avLst/>
          </a:prstGeom>
          <a:noFill/>
        </p:spPr>
        <p:txBody>
          <a:bodyPr>
            <a:spAutoFit/>
          </a:bodyPr>
          <a:lstStyle/>
          <a:p>
            <a:pPr>
              <a:defRPr/>
            </a:pPr>
            <a:r>
              <a:rPr lang="en-US" altLang="zh-CN"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Sora</a:t>
            </a:r>
            <a:r>
              <a:rPr lang="zh-CN" altLang="en-US" dirty="0">
                <a:solidFill>
                  <a:schemeClr val="tx1">
                    <a:lumMod val="75000"/>
                    <a:lumOff val="25000"/>
                  </a:schemeClr>
                </a:solidFill>
                <a:latin typeface="思源黑体 CN Medium" panose="020B0600000000000000" pitchFamily="34" charset="-122"/>
                <a:ea typeface="思源黑体 CN Medium" panose="020B0600000000000000" pitchFamily="34" charset="-122"/>
                <a:cs typeface="+mn-ea"/>
                <a:sym typeface="+mn-lt"/>
              </a:rPr>
              <a:t>发展历程</a:t>
            </a:r>
          </a:p>
        </p:txBody>
      </p:sp>
      <p:sp>
        <p:nvSpPr>
          <p:cNvPr id="2" name="圆角矩形 7"/>
          <p:cNvSpPr/>
          <p:nvPr/>
        </p:nvSpPr>
        <p:spPr>
          <a:xfrm>
            <a:off x="777875" y="2133600"/>
            <a:ext cx="1562100"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2023</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9</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21</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4" name="矩形 3"/>
          <p:cNvSpPr>
            <a:spLocks noChangeArrowheads="1"/>
          </p:cNvSpPr>
          <p:nvPr/>
        </p:nvSpPr>
        <p:spPr bwMode="auto">
          <a:xfrm>
            <a:off x="701675" y="2484438"/>
            <a:ext cx="5599113" cy="77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Dall-E 3</a:t>
            </a:r>
            <a:r>
              <a:rPr lang="zh-CN" altLang="en-US" sz="1200">
                <a:solidFill>
                  <a:srgbClr val="000000"/>
                </a:solidFill>
                <a:latin typeface="微软雅黑" panose="020B0503020204020204" pitchFamily="34" charset="-122"/>
                <a:ea typeface="微软雅黑" panose="020B0503020204020204" pitchFamily="34" charset="-122"/>
              </a:rPr>
              <a:t>能够更准确、更优秀地生成效果，可以更准确地呈现用户的想法，用户可以要求</a:t>
            </a:r>
            <a:r>
              <a:rPr lang="en-US" altLang="zh-CN" sz="1200">
                <a:solidFill>
                  <a:srgbClr val="000000"/>
                </a:solidFill>
                <a:latin typeface="微软雅黑" panose="020B0503020204020204" pitchFamily="34" charset="-122"/>
                <a:ea typeface="微软雅黑" panose="020B0503020204020204" pitchFamily="34" charset="-122"/>
              </a:rPr>
              <a:t>ChatGPT</a:t>
            </a:r>
            <a:r>
              <a:rPr lang="zh-CN" altLang="en-US" sz="1200">
                <a:solidFill>
                  <a:srgbClr val="000000"/>
                </a:solidFill>
                <a:latin typeface="微软雅黑" panose="020B0503020204020204" pitchFamily="34" charset="-122"/>
                <a:ea typeface="微软雅黑" panose="020B0503020204020204" pitchFamily="34" charset="-122"/>
              </a:rPr>
              <a:t>提供合适的提示词。</a:t>
            </a:r>
          </a:p>
        </p:txBody>
      </p:sp>
      <p:sp>
        <p:nvSpPr>
          <p:cNvPr id="5" name="文本框 4"/>
          <p:cNvSpPr txBox="1"/>
          <p:nvPr/>
        </p:nvSpPr>
        <p:spPr>
          <a:xfrm>
            <a:off x="2339978" y="2138363"/>
            <a:ext cx="1519968" cy="300082"/>
          </a:xfrm>
          <a:prstGeom prst="rect">
            <a:avLst/>
          </a:prstGeom>
          <a:noFill/>
        </p:spPr>
        <p:txBody>
          <a:bodyPr wrap="none">
            <a:spAutoFit/>
          </a:bodyPr>
          <a:lstStyle/>
          <a:p>
            <a:pPr defTabSz="685783">
              <a:defRPr/>
            </a:pPr>
            <a:r>
              <a:rPr lang="en-US" altLang="zh-CN" sz="1350" dirty="0">
                <a:solidFill>
                  <a:srgbClr val="3267C3"/>
                </a:solidFill>
                <a:latin typeface="微软雅黑" panose="020B0503020204020204" pitchFamily="34" charset="-122"/>
                <a:ea typeface="微软雅黑" panose="020B0503020204020204" pitchFamily="34" charset="-122"/>
                <a:sym typeface="+mn-ea"/>
              </a:rPr>
              <a:t>Dall-E 3</a:t>
            </a:r>
            <a:r>
              <a:rPr lang="zh-CN" altLang="en-US" sz="1350" dirty="0">
                <a:solidFill>
                  <a:srgbClr val="3267C3"/>
                </a:solidFill>
                <a:latin typeface="微软雅黑" panose="020B0503020204020204" pitchFamily="34" charset="-122"/>
                <a:ea typeface="微软雅黑" panose="020B0503020204020204" pitchFamily="34" charset="-122"/>
                <a:sym typeface="+mn-ea"/>
              </a:rPr>
              <a:t>正式发布</a:t>
            </a:r>
          </a:p>
        </p:txBody>
      </p:sp>
      <p:sp>
        <p:nvSpPr>
          <p:cNvPr id="6" name="圆角矩形 7"/>
          <p:cNvSpPr/>
          <p:nvPr/>
        </p:nvSpPr>
        <p:spPr>
          <a:xfrm>
            <a:off x="777875" y="3603626"/>
            <a:ext cx="1562100" cy="363538"/>
          </a:xfrm>
          <a:prstGeom prst="roundRect">
            <a:avLst>
              <a:gd name="adj" fmla="val 0"/>
            </a:avLst>
          </a:prstGeom>
          <a:solidFill>
            <a:srgbClr val="3267C3"/>
          </a:solidFill>
          <a:ln>
            <a:noFill/>
          </a:ln>
        </p:spPr>
        <p:style>
          <a:lnRef idx="2">
            <a:schemeClr val="accent1">
              <a:shade val="50000"/>
            </a:schemeClr>
          </a:lnRef>
          <a:fillRef idx="1">
            <a:schemeClr val="accent1"/>
          </a:fillRef>
          <a:effectRef idx="0">
            <a:schemeClr val="accent1"/>
          </a:effectRef>
          <a:fontRef idx="minor">
            <a:schemeClr val="lt1"/>
          </a:fontRef>
        </p:style>
        <p:txBody>
          <a:bodyPr bIns="80963" anchor="ctr"/>
          <a:lstStyle/>
          <a:p>
            <a:pPr algn="ctr" defTabSz="685783">
              <a:defRPr/>
            </a:pPr>
            <a:r>
              <a:rPr lang="en-US" altLang="zh-CN" sz="1400" dirty="0">
                <a:solidFill>
                  <a:prstClr val="white"/>
                </a:solidFill>
                <a:latin typeface="微软雅黑" panose="020B0503020204020204" pitchFamily="34" charset="-122"/>
                <a:ea typeface="微软雅黑" panose="020B0503020204020204" pitchFamily="34" charset="-122"/>
                <a:sym typeface="+mn-ea"/>
              </a:rPr>
              <a:t>2024</a:t>
            </a:r>
            <a:r>
              <a:rPr lang="zh-CN" altLang="en-US" sz="1400" dirty="0">
                <a:solidFill>
                  <a:prstClr val="white"/>
                </a:solidFill>
                <a:latin typeface="微软雅黑" panose="020B0503020204020204" pitchFamily="34" charset="-122"/>
                <a:ea typeface="微软雅黑" panose="020B0503020204020204" pitchFamily="34" charset="-122"/>
                <a:sym typeface="+mn-ea"/>
              </a:rPr>
              <a:t>年</a:t>
            </a:r>
            <a:r>
              <a:rPr lang="en-US" altLang="zh-CN" sz="1400" dirty="0">
                <a:solidFill>
                  <a:prstClr val="white"/>
                </a:solidFill>
                <a:latin typeface="微软雅黑" panose="020B0503020204020204" pitchFamily="34" charset="-122"/>
                <a:ea typeface="微软雅黑" panose="020B0503020204020204" pitchFamily="34" charset="-122"/>
                <a:sym typeface="+mn-ea"/>
              </a:rPr>
              <a:t>2</a:t>
            </a:r>
            <a:r>
              <a:rPr lang="zh-CN" altLang="en-US" sz="1400" dirty="0">
                <a:solidFill>
                  <a:prstClr val="white"/>
                </a:solidFill>
                <a:latin typeface="微软雅黑" panose="020B0503020204020204" pitchFamily="34" charset="-122"/>
                <a:ea typeface="微软雅黑" panose="020B0503020204020204" pitchFamily="34" charset="-122"/>
                <a:sym typeface="+mn-ea"/>
              </a:rPr>
              <a:t>月</a:t>
            </a:r>
            <a:r>
              <a:rPr lang="en-US" altLang="zh-CN" sz="1400" dirty="0">
                <a:solidFill>
                  <a:prstClr val="white"/>
                </a:solidFill>
                <a:latin typeface="微软雅黑" panose="020B0503020204020204" pitchFamily="34" charset="-122"/>
                <a:ea typeface="微软雅黑" panose="020B0503020204020204" pitchFamily="34" charset="-122"/>
                <a:sym typeface="+mn-ea"/>
              </a:rPr>
              <a:t>16</a:t>
            </a:r>
            <a:r>
              <a:rPr lang="zh-CN" altLang="en-US" sz="1400" dirty="0">
                <a:solidFill>
                  <a:prstClr val="white"/>
                </a:solidFill>
                <a:latin typeface="微软雅黑" panose="020B0503020204020204" pitchFamily="34" charset="-122"/>
                <a:ea typeface="微软雅黑" panose="020B0503020204020204" pitchFamily="34" charset="-122"/>
                <a:sym typeface="+mn-ea"/>
              </a:rPr>
              <a:t>日</a:t>
            </a:r>
          </a:p>
        </p:txBody>
      </p:sp>
      <p:sp>
        <p:nvSpPr>
          <p:cNvPr id="7" name="矩形 6"/>
          <p:cNvSpPr>
            <a:spLocks noChangeArrowheads="1"/>
          </p:cNvSpPr>
          <p:nvPr/>
        </p:nvSpPr>
        <p:spPr bwMode="auto">
          <a:xfrm>
            <a:off x="701675" y="3954463"/>
            <a:ext cx="5599113" cy="1144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200000"/>
              </a:lnSpc>
            </a:pPr>
            <a:r>
              <a:rPr lang="en-US" altLang="zh-CN" sz="1200">
                <a:solidFill>
                  <a:srgbClr val="000000"/>
                </a:solidFill>
                <a:latin typeface="微软雅黑" panose="020B0503020204020204" pitchFamily="34" charset="-122"/>
                <a:ea typeface="微软雅黑" panose="020B0503020204020204" pitchFamily="34" charset="-122"/>
              </a:rPr>
              <a:t>Sora</a:t>
            </a:r>
            <a:r>
              <a:rPr lang="zh-CN" altLang="en-US" sz="1200">
                <a:solidFill>
                  <a:srgbClr val="000000"/>
                </a:solidFill>
                <a:latin typeface="微软雅黑" panose="020B0503020204020204" pitchFamily="34" charset="-122"/>
                <a:ea typeface="微软雅黑" panose="020B0503020204020204" pitchFamily="34" charset="-122"/>
              </a:rPr>
              <a:t>继承了</a:t>
            </a:r>
            <a:r>
              <a:rPr lang="en-US" altLang="zh-CN" sz="1200">
                <a:solidFill>
                  <a:srgbClr val="000000"/>
                </a:solidFill>
                <a:latin typeface="微软雅黑" panose="020B0503020204020204" pitchFamily="34" charset="-122"/>
                <a:ea typeface="微软雅黑" panose="020B0503020204020204" pitchFamily="34" charset="-122"/>
              </a:rPr>
              <a:t>Dall-E 3</a:t>
            </a:r>
            <a:r>
              <a:rPr lang="zh-CN" altLang="en-US" sz="1200">
                <a:solidFill>
                  <a:srgbClr val="000000"/>
                </a:solidFill>
                <a:latin typeface="微软雅黑" panose="020B0503020204020204" pitchFamily="34" charset="-122"/>
                <a:ea typeface="微软雅黑" panose="020B0503020204020204" pitchFamily="34" charset="-122"/>
              </a:rPr>
              <a:t>的画质和遵循指令能力，可以根据用户的文本提示创建逼真的视频，可以深度模拟真实物理世界，能生成具有多个角色、包含特定运动的复杂场景。</a:t>
            </a:r>
          </a:p>
        </p:txBody>
      </p:sp>
      <p:sp>
        <p:nvSpPr>
          <p:cNvPr id="8" name="文本框 7"/>
          <p:cNvSpPr txBox="1"/>
          <p:nvPr/>
        </p:nvSpPr>
        <p:spPr>
          <a:xfrm>
            <a:off x="2339976" y="3608388"/>
            <a:ext cx="902811" cy="300082"/>
          </a:xfrm>
          <a:prstGeom prst="rect">
            <a:avLst/>
          </a:prstGeom>
          <a:noFill/>
        </p:spPr>
        <p:txBody>
          <a:bodyPr wrap="none">
            <a:spAutoFit/>
          </a:bodyPr>
          <a:lstStyle/>
          <a:p>
            <a:pPr defTabSz="685783">
              <a:defRPr/>
            </a:pPr>
            <a:r>
              <a:rPr lang="en-US" altLang="zh-CN" sz="1350" dirty="0">
                <a:solidFill>
                  <a:srgbClr val="3267C3"/>
                </a:solidFill>
                <a:latin typeface="微软雅黑" panose="020B0503020204020204" pitchFamily="34" charset="-122"/>
                <a:ea typeface="微软雅黑" panose="020B0503020204020204" pitchFamily="34" charset="-122"/>
                <a:sym typeface="+mn-ea"/>
              </a:rPr>
              <a:t>Sora</a:t>
            </a:r>
            <a:r>
              <a:rPr lang="zh-CN" altLang="en-US" sz="1350" dirty="0">
                <a:solidFill>
                  <a:srgbClr val="3267C3"/>
                </a:solidFill>
                <a:latin typeface="微软雅黑" panose="020B0503020204020204" pitchFamily="34" charset="-122"/>
                <a:ea typeface="微软雅黑" panose="020B0503020204020204" pitchFamily="34" charset="-122"/>
                <a:sym typeface="+mn-ea"/>
              </a:rPr>
              <a:t>问世</a:t>
            </a:r>
          </a:p>
        </p:txBody>
      </p:sp>
      <p:pic>
        <p:nvPicPr>
          <p:cNvPr id="10250"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5288" y="2133601"/>
            <a:ext cx="17145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9251" y="3800476"/>
            <a:ext cx="16668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515644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571</TotalTime>
  <Words>963</Words>
  <Application>Microsoft Office PowerPoint</Application>
  <PresentationFormat>全屏显示(4:3)</PresentationFormat>
  <Paragraphs>61</Paragraphs>
  <Slides>15</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Noto Sans S Chinese Regular</vt:lpstr>
      <vt:lpstr>等线</vt:lpstr>
      <vt:lpstr>等线 Light</vt:lpstr>
      <vt:lpstr>SimHei</vt:lpstr>
      <vt:lpstr>思源黑体 CN Medium</vt:lpstr>
      <vt:lpstr>思源黑体 CN Normal</vt:lpstr>
      <vt:lpstr>宋体</vt:lpstr>
      <vt:lpstr>微软雅黑</vt:lpstr>
      <vt:lpstr>字魂36号-正文宋楷</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hkfw</dc:creator>
  <cp:lastModifiedBy>hkfw</cp:lastModifiedBy>
  <cp:revision>24</cp:revision>
  <dcterms:created xsi:type="dcterms:W3CDTF">2024-03-13T05:19:54Z</dcterms:created>
  <dcterms:modified xsi:type="dcterms:W3CDTF">2024-03-19T08:09:15Z</dcterms:modified>
</cp:coreProperties>
</file>