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12192000"/>
  <p:embeddedFontLst>
    <p:embeddedFont>
      <p:font typeface="MiSans" panose="02010600030101010101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83" d="100"/>
          <a:sy n="83" d="100"/>
        </p:scale>
        <p:origin x="6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701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2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2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2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2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gradFill flip="none" rotWithShape="0">
          <a:gsLst>
            <a:gs pos="0">
              <a:srgbClr val="E0FAFF">
                <a:alpha val="83000"/>
              </a:srgbClr>
            </a:gs>
            <a:gs pos="100000">
              <a:srgbClr val="C2F5F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5-30-10:56:51-d0shsss75iks832je9rg.png"/>
          <p:cNvPicPr>
            <a:picLocks noChangeAspect="1"/>
          </p:cNvPicPr>
          <p:nvPr/>
        </p:nvPicPr>
        <p:blipFill>
          <a:blip r:embed="rId3"/>
          <a:srcRect l="26973" t="18251" r="15191" b="19034"/>
          <a:stretch/>
        </p:blipFill>
        <p:spPr>
          <a:xfrm>
            <a:off x="-40005" y="-8890"/>
            <a:ext cx="12272010" cy="686689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64210" y="1915795"/>
            <a:ext cx="6761480" cy="211582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sz="60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元宇宙技术展示</a:t>
            </a:r>
          </a:p>
        </p:txBody>
      </p:sp>
      <p:sp>
        <p:nvSpPr>
          <p:cNvPr id="14" name="Shape 11"/>
          <p:cNvSpPr/>
          <p:nvPr/>
        </p:nvSpPr>
        <p:spPr>
          <a:xfrm>
            <a:off x="1610995" y="509270"/>
            <a:ext cx="8639810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ysDot"/>
            <a:headEnd type="none"/>
            <a:tailEnd type="none"/>
          </a:ln>
        </p:spPr>
      </p:sp>
      <p:pic>
        <p:nvPicPr>
          <p:cNvPr id="15" name="Image 1" descr="https://test-kimi-img.moonshot.cn/pub/slides/slides_tmpl/image/25-05-30-10:56:46-d0shsrk75iks832je9o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180" y="337820"/>
            <a:ext cx="902335" cy="298450"/>
          </a:xfrm>
          <a:prstGeom prst="rect">
            <a:avLst/>
          </a:prstGeom>
        </p:spPr>
      </p:pic>
      <p:pic>
        <p:nvPicPr>
          <p:cNvPr id="16" name="Image 2" descr="https://test-kimi-img.moonshot.cn/pub/slides/slides_tmpl/image/25-05-30-10:56:46-d0shsrk75iks832je9p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9720" y="354330"/>
            <a:ext cx="1334770" cy="304800"/>
          </a:xfrm>
          <a:prstGeom prst="rect">
            <a:avLst/>
          </a:prstGeom>
        </p:spPr>
      </p:pic>
      <p:sp>
        <p:nvSpPr>
          <p:cNvPr id="17" name="Shape 12"/>
          <p:cNvSpPr/>
          <p:nvPr/>
        </p:nvSpPr>
        <p:spPr>
          <a:xfrm flipV="1">
            <a:off x="586105" y="2072640"/>
            <a:ext cx="0" cy="4104005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headEnd type="none"/>
            <a:tailEnd type="none"/>
          </a:ln>
        </p:spPr>
      </p:sp>
      <p:pic>
        <p:nvPicPr>
          <p:cNvPr id="18" name="Image 3" descr="https://test-kimi-img.moonshot.cn/pub/slides/slides_tmpl/image/25-05-30-10:56:46-d0shsrk75iks832je9q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1196340"/>
            <a:ext cx="207010" cy="719455"/>
          </a:xfrm>
          <a:prstGeom prst="rect">
            <a:avLst/>
          </a:prstGeom>
        </p:spPr>
      </p:pic>
      <p:pic>
        <p:nvPicPr>
          <p:cNvPr id="19" name="Image 4" descr="https://test-kimi-img.moonshot.cn/pub/slides/slides_tmpl/image/25-05-30-10:56:46-d0shsrk75iks832je9p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87510" y="4267835"/>
            <a:ext cx="1456690" cy="1840865"/>
          </a:xfrm>
          <a:prstGeom prst="rect">
            <a:avLst/>
          </a:prstGeom>
        </p:spPr>
      </p:pic>
      <p:sp>
        <p:nvSpPr>
          <p:cNvPr id="20" name="Shape 13"/>
          <p:cNvSpPr/>
          <p:nvPr/>
        </p:nvSpPr>
        <p:spPr>
          <a:xfrm>
            <a:off x="2355215" y="6550025"/>
            <a:ext cx="8894445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ysDot"/>
            <a:headEnd type="none"/>
            <a:tailEnd type="none"/>
          </a:ln>
        </p:spPr>
      </p:sp>
      <p:pic>
        <p:nvPicPr>
          <p:cNvPr id="21" name="Image 5" descr="https://test-kimi-img.moonshot.cn/pub/slides/slides_tmpl/image/25-05-30-10:56:46-d0shsrk75iks832je9p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1525" y="6377305"/>
            <a:ext cx="1334770" cy="304800"/>
          </a:xfrm>
          <a:prstGeom prst="rect">
            <a:avLst/>
          </a:prstGeom>
        </p:spPr>
      </p:pic>
      <p:pic>
        <p:nvPicPr>
          <p:cNvPr id="22" name="Image 6" descr="https://test-kimi-img.moonshot.cn/pub/slides/slides_tmpl/image/25-05-30-10:56:51-d0shsss75iks832je9qg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91885" y="2215515"/>
            <a:ext cx="3242945" cy="1664335"/>
          </a:xfrm>
          <a:prstGeom prst="rect">
            <a:avLst/>
          </a:prstGeom>
        </p:spPr>
      </p:pic>
      <p:sp>
        <p:nvSpPr>
          <p:cNvPr id="23" name="Shape 14"/>
          <p:cNvSpPr/>
          <p:nvPr/>
        </p:nvSpPr>
        <p:spPr>
          <a:xfrm>
            <a:off x="11774805" y="1237615"/>
            <a:ext cx="0" cy="4104005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headEnd type="none"/>
            <a:tailEnd type="none"/>
          </a:ln>
        </p:spPr>
      </p:sp>
      <p:pic>
        <p:nvPicPr>
          <p:cNvPr id="24" name="Image 7" descr="https://test-kimi-img.moonshot.cn/pub/slides/slides_tmpl/image/25-05-30-10:56:46-d0shsrk75iks832je9q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54790" y="5469890"/>
            <a:ext cx="207010" cy="719455"/>
          </a:xfrm>
          <a:prstGeom prst="rect">
            <a:avLst/>
          </a:prstGeom>
        </p:spPr>
      </p:pic>
      <p:pic>
        <p:nvPicPr>
          <p:cNvPr id="25" name="Image 8" descr="https://test-kimi-img.moonshot.cn/pub/slides/slides_tmpl/image/25-05-30-10:56:51-d0shsss75iks832je9r0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74450" y="6356350"/>
            <a:ext cx="353695" cy="298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5-30-10:57:51-d0shtbs75iks832jea8g.png"/>
          <p:cNvPicPr>
            <a:picLocks noChangeAspect="1"/>
          </p:cNvPicPr>
          <p:nvPr/>
        </p:nvPicPr>
        <p:blipFill>
          <a:blip r:embed="rId3"/>
          <a:srcRect l="7185" t="13452" r="6989" b="11434"/>
          <a:stretch/>
        </p:blipFill>
        <p:spPr>
          <a:xfrm>
            <a:off x="-22860" y="-27940"/>
            <a:ext cx="12219940" cy="689991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V="1">
            <a:off x="971055" y="748041"/>
            <a:ext cx="292595" cy="291454"/>
          </a:xfrm>
          <a:prstGeom prst="plaque">
            <a:avLst>
              <a:gd name="adj" fmla="val 50000"/>
            </a:avLst>
          </a:prstGeom>
          <a:solidFill>
            <a:srgbClr val="000000"/>
          </a:solidFill>
          <a:ln/>
        </p:spPr>
      </p:sp>
      <p:sp>
        <p:nvSpPr>
          <p:cNvPr id="4" name="Text 1"/>
          <p:cNvSpPr/>
          <p:nvPr/>
        </p:nvSpPr>
        <p:spPr>
          <a:xfrm>
            <a:off x="971055" y="748041"/>
            <a:ext cx="292595" cy="291454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 flipV="1">
            <a:off x="594360" y="380365"/>
            <a:ext cx="438309" cy="436889"/>
          </a:xfrm>
          <a:prstGeom prst="plaque">
            <a:avLst>
              <a:gd name="adj" fmla="val 50000"/>
            </a:avLst>
          </a:prstGeom>
          <a:solidFill>
            <a:srgbClr val="000000"/>
          </a:solidFill>
          <a:ln/>
        </p:spPr>
      </p:sp>
      <p:sp>
        <p:nvSpPr>
          <p:cNvPr id="6" name="Text 3"/>
          <p:cNvSpPr/>
          <p:nvPr/>
        </p:nvSpPr>
        <p:spPr>
          <a:xfrm>
            <a:off x="594360" y="380365"/>
            <a:ext cx="438309" cy="43688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 flipV="1">
            <a:off x="971055" y="748041"/>
            <a:ext cx="292595" cy="291454"/>
          </a:xfrm>
          <a:prstGeom prst="plaque">
            <a:avLst>
              <a:gd name="adj" fmla="val 50000"/>
            </a:avLst>
          </a:prstGeom>
          <a:solidFill>
            <a:srgbClr val="000000"/>
          </a:solidFill>
          <a:ln/>
        </p:spPr>
      </p:sp>
      <p:sp>
        <p:nvSpPr>
          <p:cNvPr id="8" name="Text 5"/>
          <p:cNvSpPr/>
          <p:nvPr/>
        </p:nvSpPr>
        <p:spPr>
          <a:xfrm>
            <a:off x="971055" y="748041"/>
            <a:ext cx="292595" cy="291454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 flipV="1">
            <a:off x="594360" y="380365"/>
            <a:ext cx="438309" cy="436889"/>
          </a:xfrm>
          <a:prstGeom prst="plaque">
            <a:avLst>
              <a:gd name="adj" fmla="val 50000"/>
            </a:avLst>
          </a:prstGeom>
          <a:solidFill>
            <a:srgbClr val="000000"/>
          </a:solidFill>
          <a:ln/>
        </p:spPr>
      </p:sp>
      <p:sp>
        <p:nvSpPr>
          <p:cNvPr id="10" name="Text 7"/>
          <p:cNvSpPr/>
          <p:nvPr/>
        </p:nvSpPr>
        <p:spPr>
          <a:xfrm>
            <a:off x="594360" y="380365"/>
            <a:ext cx="438309" cy="43688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-635" y="-1905"/>
            <a:ext cx="4740275" cy="6859905"/>
          </a:xfrm>
          <a:prstGeom prst="rect">
            <a:avLst/>
          </a:prstGeom>
          <a:solidFill>
            <a:srgbClr val="5289ED"/>
          </a:solidFill>
          <a:ln/>
        </p:spPr>
      </p:sp>
      <p:sp>
        <p:nvSpPr>
          <p:cNvPr id="12" name="Text 9"/>
          <p:cNvSpPr/>
          <p:nvPr/>
        </p:nvSpPr>
        <p:spPr>
          <a:xfrm>
            <a:off x="-635" y="-1905"/>
            <a:ext cx="4740275" cy="685990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406400" y="1508760"/>
            <a:ext cx="3535680" cy="4556760"/>
          </a:xfrm>
          <a:prstGeom prst="roundRect">
            <a:avLst>
              <a:gd name="adj" fmla="val 6321"/>
            </a:avLst>
          </a:prstGeom>
          <a:solidFill>
            <a:srgbClr val="FFFFFF"/>
          </a:solidFill>
          <a:ln w="19050">
            <a:gradFill flip="none" rotWithShape="1">
              <a:gsLst>
                <a:gs pos="30000">
                  <a:srgbClr val="175BD9"/>
                </a:gs>
                <a:gs pos="100000">
                  <a:srgbClr val="5289ED"/>
                </a:gs>
              </a:gsLst>
              <a:lin ang="10800000" scaled="1"/>
            </a:gra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406400" y="1508760"/>
            <a:ext cx="3535680" cy="45567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325120" y="319405"/>
            <a:ext cx="3785235" cy="43299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中国元宇宙发展</a:t>
            </a:r>
            <a:endParaRPr lang="en-US" sz="1600" dirty="0"/>
          </a:p>
        </p:txBody>
      </p:sp>
      <p:sp>
        <p:nvSpPr>
          <p:cNvPr id="16" name="Text 13"/>
          <p:cNvSpPr/>
          <p:nvPr/>
        </p:nvSpPr>
        <p:spPr>
          <a:xfrm>
            <a:off x="568325" y="1746250"/>
            <a:ext cx="3178810" cy="30341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政策支持与产业布局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568960" y="2661920"/>
            <a:ext cx="3182620" cy="1828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中国出台多项政策支持元宇宙发展，各地政府积极布局，推动技术研发、应用示范。企业纷纷入局，形成产业集群，如上海、北京等地打造元宇宙产业园区。</a:t>
            </a:r>
            <a:endParaRPr lang="en-US" sz="1600" dirty="0"/>
          </a:p>
        </p:txBody>
      </p:sp>
      <p:sp>
        <p:nvSpPr>
          <p:cNvPr id="18" name="Shape 15"/>
          <p:cNvSpPr/>
          <p:nvPr/>
        </p:nvSpPr>
        <p:spPr>
          <a:xfrm>
            <a:off x="568325" y="2587625"/>
            <a:ext cx="3178810" cy="0"/>
          </a:xfrm>
          <a:prstGeom prst="line">
            <a:avLst/>
          </a:prstGeom>
          <a:noFill/>
          <a:ln w="31750">
            <a:solidFill>
              <a:srgbClr val="5289ED"/>
            </a:solidFill>
            <a:prstDash val="solid"/>
            <a:headEnd type="none"/>
            <a:tailEnd type="none"/>
          </a:ln>
        </p:spPr>
      </p:sp>
      <p:sp>
        <p:nvSpPr>
          <p:cNvPr id="19" name="Shape 16"/>
          <p:cNvSpPr/>
          <p:nvPr/>
        </p:nvSpPr>
        <p:spPr>
          <a:xfrm>
            <a:off x="568325" y="2498725"/>
            <a:ext cx="3178810" cy="0"/>
          </a:xfrm>
          <a:prstGeom prst="line">
            <a:avLst/>
          </a:prstGeom>
          <a:noFill/>
          <a:ln w="12700">
            <a:solidFill>
              <a:srgbClr val="5289ED"/>
            </a:solidFill>
            <a:prstDash val="solid"/>
            <a:headEnd type="none"/>
            <a:tailEnd type="none"/>
          </a:ln>
        </p:spPr>
      </p:sp>
      <p:sp>
        <p:nvSpPr>
          <p:cNvPr id="20" name="Shape 17"/>
          <p:cNvSpPr/>
          <p:nvPr/>
        </p:nvSpPr>
        <p:spPr>
          <a:xfrm>
            <a:off x="5000625" y="1233805"/>
            <a:ext cx="6316980" cy="1905635"/>
          </a:xfrm>
          <a:prstGeom prst="roundRect">
            <a:avLst>
              <a:gd name="adj" fmla="val 6321"/>
            </a:avLst>
          </a:prstGeom>
          <a:solidFill>
            <a:srgbClr val="FFFFFF"/>
          </a:solidFill>
          <a:ln w="19050">
            <a:gradFill flip="none" rotWithShape="1">
              <a:gsLst>
                <a:gs pos="30000">
                  <a:srgbClr val="175BD9"/>
                </a:gs>
                <a:gs pos="100000">
                  <a:srgbClr val="5289ED"/>
                </a:gs>
              </a:gsLst>
              <a:lin ang="10800000" scaled="1"/>
            </a:gra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5000625" y="1233805"/>
            <a:ext cx="6316980" cy="190563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2" name="Shape 19"/>
          <p:cNvSpPr/>
          <p:nvPr/>
        </p:nvSpPr>
        <p:spPr>
          <a:xfrm rot="5400000">
            <a:off x="5269230" y="1395095"/>
            <a:ext cx="271145" cy="252730"/>
          </a:xfrm>
          <a:prstGeom prst="triangle">
            <a:avLst/>
          </a:prstGeom>
          <a:solidFill>
            <a:srgbClr val="175BD9"/>
          </a:solidFill>
          <a:ln/>
        </p:spPr>
      </p:sp>
      <p:sp>
        <p:nvSpPr>
          <p:cNvPr id="23" name="Text 20"/>
          <p:cNvSpPr/>
          <p:nvPr/>
        </p:nvSpPr>
        <p:spPr>
          <a:xfrm rot="5400000">
            <a:off x="5269230" y="1395095"/>
            <a:ext cx="271145" cy="25273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4" name="Text 21"/>
          <p:cNvSpPr/>
          <p:nvPr/>
        </p:nvSpPr>
        <p:spPr>
          <a:xfrm>
            <a:off x="5586095" y="1362710"/>
            <a:ext cx="547560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技术创新与应用拓展</a:t>
            </a:r>
            <a:endParaRPr lang="en-US" sz="1600" dirty="0"/>
          </a:p>
        </p:txBody>
      </p:sp>
      <p:sp>
        <p:nvSpPr>
          <p:cNvPr id="25" name="Text 22"/>
          <p:cNvSpPr/>
          <p:nvPr/>
        </p:nvSpPr>
        <p:spPr>
          <a:xfrm>
            <a:off x="5163185" y="1706245"/>
            <a:ext cx="5905500" cy="895747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4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中国在VR/AR、人工智能、区块链等技术上不断创新，应用拓展至文旅、工业等领域。如故宫利用元宇宙技术展示文物，企业用元宇宙优化生产流程。</a:t>
            </a:r>
            <a:endParaRPr lang="en-US" sz="1600" dirty="0"/>
          </a:p>
        </p:txBody>
      </p:sp>
      <p:sp>
        <p:nvSpPr>
          <p:cNvPr id="26" name="Shape 23"/>
          <p:cNvSpPr/>
          <p:nvPr/>
        </p:nvSpPr>
        <p:spPr>
          <a:xfrm>
            <a:off x="5000625" y="3707765"/>
            <a:ext cx="6316980" cy="1905635"/>
          </a:xfrm>
          <a:prstGeom prst="roundRect">
            <a:avLst>
              <a:gd name="adj" fmla="val 6321"/>
            </a:avLst>
          </a:prstGeom>
          <a:solidFill>
            <a:srgbClr val="FFFFFF"/>
          </a:solidFill>
          <a:ln w="19050">
            <a:gradFill flip="none" rotWithShape="1">
              <a:gsLst>
                <a:gs pos="30000">
                  <a:srgbClr val="175BD9"/>
                </a:gs>
                <a:gs pos="100000">
                  <a:srgbClr val="5289ED"/>
                </a:gs>
              </a:gsLst>
              <a:lin ang="10800000" scaled="1"/>
            </a:gra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5000625" y="3707765"/>
            <a:ext cx="6316980" cy="190563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8" name="Shape 25"/>
          <p:cNvSpPr/>
          <p:nvPr/>
        </p:nvSpPr>
        <p:spPr>
          <a:xfrm rot="5400000">
            <a:off x="5269230" y="3869055"/>
            <a:ext cx="271145" cy="252730"/>
          </a:xfrm>
          <a:prstGeom prst="triangle">
            <a:avLst/>
          </a:prstGeom>
          <a:solidFill>
            <a:srgbClr val="175BD9"/>
          </a:solidFill>
          <a:ln/>
        </p:spPr>
      </p:sp>
      <p:sp>
        <p:nvSpPr>
          <p:cNvPr id="29" name="Text 26"/>
          <p:cNvSpPr/>
          <p:nvPr/>
        </p:nvSpPr>
        <p:spPr>
          <a:xfrm rot="5400000">
            <a:off x="5269230" y="3869055"/>
            <a:ext cx="271145" cy="25273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0" name="Text 27"/>
          <p:cNvSpPr/>
          <p:nvPr/>
        </p:nvSpPr>
        <p:spPr>
          <a:xfrm>
            <a:off x="5586095" y="3836670"/>
            <a:ext cx="547560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面临挑战与应对策略</a:t>
            </a:r>
            <a:endParaRPr lang="en-US" sz="1600" dirty="0"/>
          </a:p>
        </p:txBody>
      </p:sp>
      <p:sp>
        <p:nvSpPr>
          <p:cNvPr id="31" name="Text 28"/>
          <p:cNvSpPr/>
          <p:nvPr/>
        </p:nvSpPr>
        <p:spPr>
          <a:xfrm>
            <a:off x="5163185" y="4180205"/>
            <a:ext cx="5905500" cy="597098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4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中国元宇宙面临技术、人才、标准等挑战。应对策略包括加大研发投入、培养专业人才、制定行业标准，推动元宇宙健康可持续发展。</a:t>
            </a:r>
            <a:endParaRPr lang="en-US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gradFill flip="none" rotWithShape="0">
          <a:gsLst>
            <a:gs pos="0">
              <a:srgbClr val="E0FAFF">
                <a:alpha val="83000"/>
              </a:srgbClr>
            </a:gs>
            <a:gs pos="100000">
              <a:srgbClr val="C2F5F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5-30-10:57:06-d0sht0k75iks832je9v0.png"/>
          <p:cNvPicPr>
            <a:picLocks noChangeAspect="1"/>
          </p:cNvPicPr>
          <p:nvPr/>
        </p:nvPicPr>
        <p:blipFill>
          <a:blip r:embed="rId3"/>
          <a:srcRect l="5876" t="9906"/>
          <a:stretch/>
        </p:blipFill>
        <p:spPr>
          <a:xfrm>
            <a:off x="8255" y="-36830"/>
            <a:ext cx="11229340" cy="634682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048000" y="1278890"/>
            <a:ext cx="6096000" cy="123428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000" b="1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2745105" y="2883535"/>
            <a:ext cx="6702425" cy="9207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0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元宇宙未来展望</a:t>
            </a:r>
            <a:endParaRPr lang="en-US" sz="1600" dirty="0"/>
          </a:p>
        </p:txBody>
      </p:sp>
      <p:pic>
        <p:nvPicPr>
          <p:cNvPr id="5" name="Image 1" descr="https://test-kimi-img.moonshot.cn/pub/slides/slides_tmpl/image/25-05-30-10:57:06-d0sht0k75iks832je9u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1745" y="4329430"/>
            <a:ext cx="1511935" cy="1353185"/>
          </a:xfrm>
          <a:prstGeom prst="rect">
            <a:avLst/>
          </a:prstGeom>
        </p:spPr>
      </p:pic>
      <p:sp>
        <p:nvSpPr>
          <p:cNvPr id="6" name="Shape 2"/>
          <p:cNvSpPr/>
          <p:nvPr/>
        </p:nvSpPr>
        <p:spPr>
          <a:xfrm>
            <a:off x="1610995" y="509270"/>
            <a:ext cx="8639810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ysDot"/>
            <a:headEnd type="none"/>
            <a:tailEnd type="none"/>
          </a:ln>
        </p:spPr>
      </p:sp>
      <p:sp>
        <p:nvSpPr>
          <p:cNvPr id="7" name="Shape 3"/>
          <p:cNvSpPr/>
          <p:nvPr/>
        </p:nvSpPr>
        <p:spPr>
          <a:xfrm>
            <a:off x="2355215" y="6550025"/>
            <a:ext cx="8894445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ysDot"/>
            <a:headEnd type="none"/>
            <a:tailEnd type="none"/>
          </a:ln>
        </p:spPr>
      </p:sp>
      <p:sp>
        <p:nvSpPr>
          <p:cNvPr id="8" name="Shape 4"/>
          <p:cNvSpPr/>
          <p:nvPr/>
        </p:nvSpPr>
        <p:spPr>
          <a:xfrm>
            <a:off x="11774805" y="1237615"/>
            <a:ext cx="0" cy="4104005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headEnd type="none"/>
            <a:tailEnd type="none"/>
          </a:ln>
        </p:spPr>
      </p:sp>
      <p:sp>
        <p:nvSpPr>
          <p:cNvPr id="9" name="Shape 5"/>
          <p:cNvSpPr/>
          <p:nvPr/>
        </p:nvSpPr>
        <p:spPr>
          <a:xfrm flipV="1">
            <a:off x="586105" y="2072640"/>
            <a:ext cx="0" cy="4104005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headEnd type="none"/>
            <a:tailEnd type="none"/>
          </a:ln>
        </p:spPr>
      </p:sp>
      <p:pic>
        <p:nvPicPr>
          <p:cNvPr id="10" name="Image 2" descr="https://test-kimi-img.moonshot.cn/pub/slides/slides_tmpl/image/25-05-30-10:56:46-d0shsrk75iks832je9o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180" y="337820"/>
            <a:ext cx="902335" cy="298450"/>
          </a:xfrm>
          <a:prstGeom prst="rect">
            <a:avLst/>
          </a:prstGeom>
        </p:spPr>
      </p:pic>
      <p:pic>
        <p:nvPicPr>
          <p:cNvPr id="11" name="Image 3" descr="https://test-kimi-img.moonshot.cn/pub/slides/slides_tmpl/image/25-05-30-10:56:46-d0shsrk75iks832je9p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59720" y="354330"/>
            <a:ext cx="1334770" cy="304800"/>
          </a:xfrm>
          <a:prstGeom prst="rect">
            <a:avLst/>
          </a:prstGeom>
        </p:spPr>
      </p:pic>
      <p:pic>
        <p:nvPicPr>
          <p:cNvPr id="12" name="Image 4" descr="https://test-kimi-img.moonshot.cn/pub/slides/slides_tmpl/image/25-05-30-10:56:46-d0shsrk75iks832je9q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" y="1196340"/>
            <a:ext cx="207010" cy="719455"/>
          </a:xfrm>
          <a:prstGeom prst="rect">
            <a:avLst/>
          </a:prstGeom>
        </p:spPr>
      </p:pic>
      <p:pic>
        <p:nvPicPr>
          <p:cNvPr id="13" name="Image 5" descr="https://test-kimi-img.moonshot.cn/pub/slides/slides_tmpl/image/25-05-30-10:56:46-d0shsrk75iks832je9q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54790" y="5469890"/>
            <a:ext cx="207010" cy="719455"/>
          </a:xfrm>
          <a:prstGeom prst="rect">
            <a:avLst/>
          </a:prstGeom>
        </p:spPr>
      </p:pic>
      <p:pic>
        <p:nvPicPr>
          <p:cNvPr id="14" name="Image 6" descr="https://test-kimi-img.moonshot.cn/pub/slides/slides_tmpl/image/25-05-30-10:56:46-d0shsrk75iks832je9p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1525" y="6377305"/>
            <a:ext cx="1334770" cy="304800"/>
          </a:xfrm>
          <a:prstGeom prst="rect">
            <a:avLst/>
          </a:prstGeom>
        </p:spPr>
      </p:pic>
      <p:pic>
        <p:nvPicPr>
          <p:cNvPr id="15" name="Image 7" descr="https://test-kimi-img.moonshot.cn/pub/slides/slides_tmpl/image/25-05-30-10:56:51-d0shsss75iks832je9r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74450" y="6356350"/>
            <a:ext cx="353695" cy="298450"/>
          </a:xfrm>
          <a:prstGeom prst="rect">
            <a:avLst/>
          </a:prstGeom>
        </p:spPr>
      </p:pic>
      <p:pic>
        <p:nvPicPr>
          <p:cNvPr id="16" name="Image 8" descr="https://test-kimi-img.moonshot.cn/pub/slides/slides_tmpl/image/25-05-30-10:57:06-d0sht0k75iks832je9v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48580" y="1563370"/>
            <a:ext cx="2450465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5-30-10:57:51-d0shtbs75iks832jea8g.png"/>
          <p:cNvPicPr>
            <a:picLocks noChangeAspect="1"/>
          </p:cNvPicPr>
          <p:nvPr/>
        </p:nvPicPr>
        <p:blipFill>
          <a:blip r:embed="rId3"/>
          <a:srcRect l="7185" t="13452" r="6989" b="11434"/>
          <a:stretch/>
        </p:blipFill>
        <p:spPr>
          <a:xfrm>
            <a:off x="-22860" y="-27940"/>
            <a:ext cx="12219940" cy="689991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V="1">
            <a:off x="971055" y="748041"/>
            <a:ext cx="292595" cy="291454"/>
          </a:xfrm>
          <a:prstGeom prst="plaque">
            <a:avLst>
              <a:gd name="adj" fmla="val 50000"/>
            </a:avLst>
          </a:prstGeom>
          <a:solidFill>
            <a:srgbClr val="000000"/>
          </a:solidFill>
          <a:ln/>
        </p:spPr>
      </p:sp>
      <p:sp>
        <p:nvSpPr>
          <p:cNvPr id="4" name="Text 1"/>
          <p:cNvSpPr/>
          <p:nvPr/>
        </p:nvSpPr>
        <p:spPr>
          <a:xfrm>
            <a:off x="971055" y="748041"/>
            <a:ext cx="292595" cy="291454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 flipV="1">
            <a:off x="594360" y="380365"/>
            <a:ext cx="438309" cy="436889"/>
          </a:xfrm>
          <a:prstGeom prst="plaque">
            <a:avLst>
              <a:gd name="adj" fmla="val 50000"/>
            </a:avLst>
          </a:prstGeom>
          <a:solidFill>
            <a:srgbClr val="000000"/>
          </a:solidFill>
          <a:ln/>
        </p:spPr>
      </p:sp>
      <p:sp>
        <p:nvSpPr>
          <p:cNvPr id="6" name="Text 3"/>
          <p:cNvSpPr/>
          <p:nvPr/>
        </p:nvSpPr>
        <p:spPr>
          <a:xfrm>
            <a:off x="594360" y="380365"/>
            <a:ext cx="438309" cy="43688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167130" y="380365"/>
            <a:ext cx="9799955" cy="43299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技术发展趋势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1139190" y="1641475"/>
            <a:ext cx="3119120" cy="4194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9050">
            <a:solidFill>
              <a:srgbClr val="5289ED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139190" y="1641475"/>
            <a:ext cx="3119120" cy="419417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1365885" y="1803400"/>
            <a:ext cx="265557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硬件设备升级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1346835" y="2470785"/>
            <a:ext cx="2694940" cy="1600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未来元宇宙硬件设备将不断升级，头显更轻便、沉浸感更强，交互设备更自然。如脑机接口技术发展，有望实现更高效人机交互。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1151255" y="5075555"/>
            <a:ext cx="3107690" cy="761365"/>
          </a:xfrm>
          <a:prstGeom prst="rtTriangle">
            <a:avLst/>
          </a:prstGeom>
          <a:solidFill>
            <a:srgbClr val="5289ED"/>
          </a:solidFill>
          <a:ln/>
        </p:spPr>
      </p:sp>
      <p:sp>
        <p:nvSpPr>
          <p:cNvPr id="13" name="Text 10"/>
          <p:cNvSpPr/>
          <p:nvPr/>
        </p:nvSpPr>
        <p:spPr>
          <a:xfrm>
            <a:off x="1151255" y="5075555"/>
            <a:ext cx="3107690" cy="76136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 flipH="1">
            <a:off x="1150620" y="4772025"/>
            <a:ext cx="3107690" cy="1064895"/>
          </a:xfrm>
          <a:prstGeom prst="rtTriangle">
            <a:avLst/>
          </a:prstGeom>
          <a:solidFill>
            <a:srgbClr val="5289ED"/>
          </a:solidFill>
          <a:ln/>
        </p:spPr>
      </p:sp>
      <p:sp>
        <p:nvSpPr>
          <p:cNvPr id="15" name="Text 12"/>
          <p:cNvSpPr/>
          <p:nvPr/>
        </p:nvSpPr>
        <p:spPr>
          <a:xfrm>
            <a:off x="1150620" y="4772025"/>
            <a:ext cx="3107690" cy="106489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Shape 13"/>
          <p:cNvSpPr/>
          <p:nvPr/>
        </p:nvSpPr>
        <p:spPr>
          <a:xfrm>
            <a:off x="4580890" y="1641475"/>
            <a:ext cx="3119120" cy="4194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9050">
            <a:solidFill>
              <a:srgbClr val="5289ED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4580890" y="1641475"/>
            <a:ext cx="3119120" cy="419417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" name="Text 15"/>
          <p:cNvSpPr/>
          <p:nvPr/>
        </p:nvSpPr>
        <p:spPr>
          <a:xfrm>
            <a:off x="4807585" y="1803400"/>
            <a:ext cx="265557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软件与内容创新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4788535" y="2470785"/>
            <a:ext cx="2694940" cy="1600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软件与内容创新加速，AIGC技术不断优化，生成更高质量内容。元宇宙平台将提供更多创作工具，激发用户创造力，丰富内容生态。</a:t>
            </a:r>
            <a:endParaRPr lang="en-US" sz="1600" dirty="0"/>
          </a:p>
        </p:txBody>
      </p:sp>
      <p:sp>
        <p:nvSpPr>
          <p:cNvPr id="20" name="Shape 17"/>
          <p:cNvSpPr/>
          <p:nvPr/>
        </p:nvSpPr>
        <p:spPr>
          <a:xfrm>
            <a:off x="4592955" y="5075555"/>
            <a:ext cx="3107690" cy="761365"/>
          </a:xfrm>
          <a:prstGeom prst="rtTriangle">
            <a:avLst/>
          </a:prstGeom>
          <a:solidFill>
            <a:srgbClr val="5289ED"/>
          </a:solidFill>
          <a:ln/>
        </p:spPr>
      </p:sp>
      <p:sp>
        <p:nvSpPr>
          <p:cNvPr id="21" name="Text 18"/>
          <p:cNvSpPr/>
          <p:nvPr/>
        </p:nvSpPr>
        <p:spPr>
          <a:xfrm>
            <a:off x="4592955" y="5075555"/>
            <a:ext cx="3107690" cy="76136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2" name="Shape 19"/>
          <p:cNvSpPr/>
          <p:nvPr/>
        </p:nvSpPr>
        <p:spPr>
          <a:xfrm flipH="1">
            <a:off x="4592320" y="4772025"/>
            <a:ext cx="3107690" cy="1064895"/>
          </a:xfrm>
          <a:prstGeom prst="rtTriangle">
            <a:avLst/>
          </a:prstGeom>
          <a:solidFill>
            <a:srgbClr val="5289ED"/>
          </a:solidFill>
          <a:ln/>
        </p:spPr>
      </p:sp>
      <p:sp>
        <p:nvSpPr>
          <p:cNvPr id="23" name="Text 20"/>
          <p:cNvSpPr/>
          <p:nvPr/>
        </p:nvSpPr>
        <p:spPr>
          <a:xfrm>
            <a:off x="4592320" y="4772025"/>
            <a:ext cx="3107690" cy="106489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4" name="Shape 21"/>
          <p:cNvSpPr/>
          <p:nvPr/>
        </p:nvSpPr>
        <p:spPr>
          <a:xfrm>
            <a:off x="8022590" y="1641475"/>
            <a:ext cx="3119120" cy="4194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9050">
            <a:solidFill>
              <a:srgbClr val="5289ED"/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8022590" y="1641475"/>
            <a:ext cx="3119120" cy="419417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6" name="Text 23"/>
          <p:cNvSpPr/>
          <p:nvPr/>
        </p:nvSpPr>
        <p:spPr>
          <a:xfrm>
            <a:off x="8249285" y="1803400"/>
            <a:ext cx="265557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多技术融合深化</a:t>
            </a:r>
            <a:endParaRPr lang="en-US" sz="1600" dirty="0"/>
          </a:p>
        </p:txBody>
      </p:sp>
      <p:sp>
        <p:nvSpPr>
          <p:cNvPr id="27" name="Text 24"/>
          <p:cNvSpPr/>
          <p:nvPr/>
        </p:nvSpPr>
        <p:spPr>
          <a:xfrm>
            <a:off x="8230235" y="2470785"/>
            <a:ext cx="2694940" cy="1600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元宇宙中多技术融合将深化，如VR/AR与5G、AI、区块链融合，提升体验与价值。5G低延迟、高带宽特性支持元宇宙实时交互。</a:t>
            </a:r>
            <a:endParaRPr lang="en-US" sz="1600" dirty="0"/>
          </a:p>
        </p:txBody>
      </p:sp>
      <p:sp>
        <p:nvSpPr>
          <p:cNvPr id="28" name="Shape 25"/>
          <p:cNvSpPr/>
          <p:nvPr/>
        </p:nvSpPr>
        <p:spPr>
          <a:xfrm>
            <a:off x="8034655" y="5075555"/>
            <a:ext cx="3107690" cy="761365"/>
          </a:xfrm>
          <a:prstGeom prst="rtTriangle">
            <a:avLst/>
          </a:prstGeom>
          <a:solidFill>
            <a:srgbClr val="5289ED"/>
          </a:solidFill>
          <a:ln/>
        </p:spPr>
      </p:sp>
      <p:sp>
        <p:nvSpPr>
          <p:cNvPr id="29" name="Text 26"/>
          <p:cNvSpPr/>
          <p:nvPr/>
        </p:nvSpPr>
        <p:spPr>
          <a:xfrm>
            <a:off x="8034655" y="5075555"/>
            <a:ext cx="3107690" cy="76136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0" name="Shape 27"/>
          <p:cNvSpPr/>
          <p:nvPr/>
        </p:nvSpPr>
        <p:spPr>
          <a:xfrm flipH="1">
            <a:off x="8034020" y="4772025"/>
            <a:ext cx="3107690" cy="1064895"/>
          </a:xfrm>
          <a:prstGeom prst="rtTriangle">
            <a:avLst/>
          </a:prstGeom>
          <a:solidFill>
            <a:srgbClr val="5289ED"/>
          </a:solidFill>
          <a:ln/>
        </p:spPr>
      </p:sp>
      <p:sp>
        <p:nvSpPr>
          <p:cNvPr id="31" name="Text 28"/>
          <p:cNvSpPr/>
          <p:nvPr/>
        </p:nvSpPr>
        <p:spPr>
          <a:xfrm>
            <a:off x="8034020" y="4772025"/>
            <a:ext cx="3107690" cy="106489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5-30-10:57:51-d0shtbs75iks832jea8g.png"/>
          <p:cNvPicPr>
            <a:picLocks noChangeAspect="1"/>
          </p:cNvPicPr>
          <p:nvPr/>
        </p:nvPicPr>
        <p:blipFill>
          <a:blip r:embed="rId3"/>
          <a:srcRect l="7185" t="13452" r="6989" b="11434"/>
          <a:stretch/>
        </p:blipFill>
        <p:spPr>
          <a:xfrm>
            <a:off x="-22860" y="-27940"/>
            <a:ext cx="12219940" cy="689991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V="1">
            <a:off x="971055" y="748041"/>
            <a:ext cx="292595" cy="291454"/>
          </a:xfrm>
          <a:prstGeom prst="plaque">
            <a:avLst>
              <a:gd name="adj" fmla="val 50000"/>
            </a:avLst>
          </a:prstGeom>
          <a:solidFill>
            <a:srgbClr val="000000"/>
          </a:solidFill>
          <a:ln/>
        </p:spPr>
      </p:sp>
      <p:sp>
        <p:nvSpPr>
          <p:cNvPr id="4" name="Text 1"/>
          <p:cNvSpPr/>
          <p:nvPr/>
        </p:nvSpPr>
        <p:spPr>
          <a:xfrm>
            <a:off x="971055" y="748041"/>
            <a:ext cx="292595" cy="291454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 flipV="1">
            <a:off x="594360" y="380365"/>
            <a:ext cx="438309" cy="436889"/>
          </a:xfrm>
          <a:prstGeom prst="plaque">
            <a:avLst>
              <a:gd name="adj" fmla="val 50000"/>
            </a:avLst>
          </a:prstGeom>
          <a:solidFill>
            <a:srgbClr val="000000"/>
          </a:solidFill>
          <a:ln/>
        </p:spPr>
      </p:sp>
      <p:sp>
        <p:nvSpPr>
          <p:cNvPr id="6" name="Text 3"/>
          <p:cNvSpPr/>
          <p:nvPr/>
        </p:nvSpPr>
        <p:spPr>
          <a:xfrm>
            <a:off x="594360" y="380365"/>
            <a:ext cx="438309" cy="43688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167130" y="380365"/>
            <a:ext cx="9799955" cy="43299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社会与经济影响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1086485" y="1710055"/>
            <a:ext cx="3119120" cy="4194175"/>
          </a:xfrm>
          <a:prstGeom prst="roundRect">
            <a:avLst>
              <a:gd name="adj" fmla="val 4788"/>
            </a:avLst>
          </a:prstGeom>
          <a:solidFill>
            <a:srgbClr val="FFFFFF"/>
          </a:solidFill>
          <a:ln w="19050">
            <a:gradFill flip="none" rotWithShape="1">
              <a:gsLst>
                <a:gs pos="30000">
                  <a:srgbClr val="175BD9"/>
                </a:gs>
                <a:gs pos="100000">
                  <a:srgbClr val="5289ED"/>
                </a:gs>
              </a:gsLst>
              <a:lin ang="10800000" scaled="1"/>
            </a:gra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086485" y="1710055"/>
            <a:ext cx="3119120" cy="419417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1313180" y="2498090"/>
            <a:ext cx="265557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75BD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社会交往变革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1294130" y="3165475"/>
            <a:ext cx="2694940" cy="1493044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4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元宇宙将变革社会交往方式，人们在虚拟世界中建立更广泛社交关系。虚拟社交可突破时空限制，满足多样化社交需求，但也带来隐私、安全等问题。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1363980" y="1902460"/>
            <a:ext cx="722630" cy="56257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175BD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4500880" y="1710055"/>
            <a:ext cx="3119120" cy="4194175"/>
          </a:xfrm>
          <a:prstGeom prst="roundRect">
            <a:avLst>
              <a:gd name="adj" fmla="val 4788"/>
            </a:avLst>
          </a:prstGeom>
          <a:solidFill>
            <a:srgbClr val="FFFFFF"/>
          </a:solidFill>
          <a:ln w="19050">
            <a:gradFill flip="none" rotWithShape="1">
              <a:gsLst>
                <a:gs pos="30000">
                  <a:srgbClr val="175BD9"/>
                </a:gs>
                <a:gs pos="100000">
                  <a:srgbClr val="5289ED"/>
                </a:gs>
              </a:gsLst>
              <a:lin ang="10800000" scaled="1"/>
            </a:gra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4500880" y="1710055"/>
            <a:ext cx="3119120" cy="419417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4727575" y="2498090"/>
            <a:ext cx="265557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75BD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经济模式创新</a:t>
            </a:r>
            <a:endParaRPr lang="en-US" sz="1600" dirty="0"/>
          </a:p>
        </p:txBody>
      </p:sp>
      <p:sp>
        <p:nvSpPr>
          <p:cNvPr id="16" name="Text 13"/>
          <p:cNvSpPr/>
          <p:nvPr/>
        </p:nvSpPr>
        <p:spPr>
          <a:xfrm>
            <a:off x="4708525" y="3165475"/>
            <a:ext cx="2694940" cy="119439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4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元宇宙催生新经济模式，数字资产交易、虚拟广告、元宇宙电商等兴起。其经济规模有望持续扩大，为经济增长提供新动力。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4778375" y="1902460"/>
            <a:ext cx="912495" cy="56257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175BD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8" name="Shape 15"/>
          <p:cNvSpPr/>
          <p:nvPr/>
        </p:nvSpPr>
        <p:spPr>
          <a:xfrm>
            <a:off x="7915275" y="1710055"/>
            <a:ext cx="3119120" cy="4194175"/>
          </a:xfrm>
          <a:prstGeom prst="roundRect">
            <a:avLst>
              <a:gd name="adj" fmla="val 4788"/>
            </a:avLst>
          </a:prstGeom>
          <a:solidFill>
            <a:srgbClr val="FFFFFF"/>
          </a:solidFill>
          <a:ln w="19050">
            <a:gradFill flip="none" rotWithShape="1">
              <a:gsLst>
                <a:gs pos="30000">
                  <a:srgbClr val="175BD9"/>
                </a:gs>
                <a:gs pos="100000">
                  <a:srgbClr val="5289ED"/>
                </a:gs>
              </a:gsLst>
              <a:lin ang="10800000" scaled="1"/>
            </a:gra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7915275" y="1710055"/>
            <a:ext cx="3119120" cy="419417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0" name="Text 17"/>
          <p:cNvSpPr/>
          <p:nvPr/>
        </p:nvSpPr>
        <p:spPr>
          <a:xfrm>
            <a:off x="8141970" y="2498090"/>
            <a:ext cx="265557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175BD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产业转型机遇</a:t>
            </a:r>
            <a:endParaRPr lang="en-US" sz="1600" dirty="0"/>
          </a:p>
        </p:txBody>
      </p:sp>
      <p:sp>
        <p:nvSpPr>
          <p:cNvPr id="21" name="Text 18"/>
          <p:cNvSpPr/>
          <p:nvPr/>
        </p:nvSpPr>
        <p:spPr>
          <a:xfrm>
            <a:off x="8122920" y="3165475"/>
            <a:ext cx="2694940" cy="1493044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4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元宇宙为各产业转型提供机遇，如制造业通过元宇宙优化生产流程、文旅产业创造沉浸式体验。企业需积极布局，适应元宇宙时代变革。</a:t>
            </a:r>
            <a:endParaRPr lang="en-US" sz="1600" dirty="0"/>
          </a:p>
        </p:txBody>
      </p:sp>
      <p:sp>
        <p:nvSpPr>
          <p:cNvPr id="22" name="Text 19"/>
          <p:cNvSpPr/>
          <p:nvPr/>
        </p:nvSpPr>
        <p:spPr>
          <a:xfrm>
            <a:off x="8192770" y="1902460"/>
            <a:ext cx="912495" cy="56257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175BD9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5-30-10:57:51-d0shtbs75iks832jea8g.png"/>
          <p:cNvPicPr>
            <a:picLocks noChangeAspect="1"/>
          </p:cNvPicPr>
          <p:nvPr/>
        </p:nvPicPr>
        <p:blipFill>
          <a:blip r:embed="rId3"/>
          <a:srcRect l="7185" t="13452" r="6989" b="11434"/>
          <a:stretch/>
        </p:blipFill>
        <p:spPr>
          <a:xfrm>
            <a:off x="-22860" y="-27940"/>
            <a:ext cx="12219940" cy="689991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V="1">
            <a:off x="971055" y="748041"/>
            <a:ext cx="292595" cy="291454"/>
          </a:xfrm>
          <a:prstGeom prst="plaque">
            <a:avLst>
              <a:gd name="adj" fmla="val 50000"/>
            </a:avLst>
          </a:prstGeom>
          <a:solidFill>
            <a:srgbClr val="000000"/>
          </a:solidFill>
          <a:ln/>
        </p:spPr>
      </p:sp>
      <p:sp>
        <p:nvSpPr>
          <p:cNvPr id="4" name="Text 1"/>
          <p:cNvSpPr/>
          <p:nvPr/>
        </p:nvSpPr>
        <p:spPr>
          <a:xfrm>
            <a:off x="971055" y="748041"/>
            <a:ext cx="292595" cy="291454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 flipV="1">
            <a:off x="594360" y="380365"/>
            <a:ext cx="438309" cy="436889"/>
          </a:xfrm>
          <a:prstGeom prst="plaque">
            <a:avLst>
              <a:gd name="adj" fmla="val 50000"/>
            </a:avLst>
          </a:prstGeom>
          <a:solidFill>
            <a:srgbClr val="000000"/>
          </a:solidFill>
          <a:ln/>
        </p:spPr>
      </p:sp>
      <p:sp>
        <p:nvSpPr>
          <p:cNvPr id="6" name="Text 3"/>
          <p:cNvSpPr/>
          <p:nvPr/>
        </p:nvSpPr>
        <p:spPr>
          <a:xfrm>
            <a:off x="594360" y="380365"/>
            <a:ext cx="438309" cy="43688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167130" y="380365"/>
            <a:ext cx="9799955" cy="43299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风险与挑战应对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 rot="5400000">
            <a:off x="815975" y="2433955"/>
            <a:ext cx="3455035" cy="2957195"/>
          </a:xfrm>
          <a:custGeom>
            <a:avLst/>
            <a:gdLst/>
            <a:ahLst/>
            <a:cxnLst/>
            <a:rect l="l" t="t" r="r" b="b"/>
            <a:pathLst>
              <a:path w="3455035" h="2957195">
                <a:moveTo>
                  <a:pt x="1914525" y="0"/>
                </a:moveTo>
                <a:lnTo>
                  <a:pt x="2684780" y="0"/>
                </a:lnTo>
                <a:lnTo>
                  <a:pt x="3455035" y="1478597"/>
                </a:lnTo>
                <a:lnTo>
                  <a:pt x="2684780" y="2957195"/>
                </a:lnTo>
                <a:lnTo>
                  <a:pt x="0" y="2957195"/>
                </a:lnTo>
                <a:lnTo>
                  <a:pt x="0" y="0"/>
                </a:lnTo>
                <a:lnTo>
                  <a:pt x="1914525" y="0"/>
                </a:lnTo>
                <a:close/>
              </a:path>
            </a:pathLst>
          </a:custGeom>
          <a:solidFill>
            <a:srgbClr val="FFFFFF"/>
          </a:solidFill>
          <a:ln w="19050">
            <a:gradFill flip="none" rotWithShape="1">
              <a:gsLst>
                <a:gs pos="0">
                  <a:srgbClr val="175BD9"/>
                </a:gs>
                <a:gs pos="100000">
                  <a:srgbClr val="5289ED"/>
                </a:gs>
              </a:gsLst>
              <a:lin ang="2700000" scaled="1"/>
            </a:gradFill>
            <a:prstDash val="solid"/>
          </a:ln>
        </p:spPr>
      </p:sp>
      <p:sp>
        <p:nvSpPr>
          <p:cNvPr id="9" name="Text 6"/>
          <p:cNvSpPr/>
          <p:nvPr/>
        </p:nvSpPr>
        <p:spPr>
          <a:xfrm rot="5400000">
            <a:off x="815975" y="2433955"/>
            <a:ext cx="3455035" cy="295719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1031240" y="1775460"/>
            <a:ext cx="3023870" cy="762000"/>
          </a:xfrm>
          <a:prstGeom prst="roundRect">
            <a:avLst>
              <a:gd name="adj" fmla="val 0"/>
            </a:avLst>
          </a:prstGeom>
          <a:solidFill>
            <a:srgbClr val="5289ED"/>
          </a:solidFill>
          <a:ln/>
        </p:spPr>
      </p:sp>
      <p:sp>
        <p:nvSpPr>
          <p:cNvPr id="11" name="Text 8"/>
          <p:cNvSpPr/>
          <p:nvPr/>
        </p:nvSpPr>
        <p:spPr>
          <a:xfrm>
            <a:off x="1031240" y="1775460"/>
            <a:ext cx="3023870" cy="762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1264920" y="1833880"/>
            <a:ext cx="255651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技术风险与安全问题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1136015" y="2593340"/>
            <a:ext cx="2814320" cy="107176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元宇宙面临技术风险与安全问题，如数据泄露、虚拟犯罪。需加强技术研发，完善安全机制，保障用户权益。</a:t>
            </a: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>
            <a:off x="2017395" y="5783580"/>
            <a:ext cx="1052195" cy="121920"/>
          </a:xfrm>
          <a:prstGeom prst="ellipse">
            <a:avLst/>
          </a:prstGeom>
          <a:solidFill>
            <a:srgbClr val="5289ED">
              <a:alpha val="65098"/>
            </a:srgbClr>
          </a:solidFill>
          <a:ln/>
        </p:spPr>
      </p:sp>
      <p:sp>
        <p:nvSpPr>
          <p:cNvPr id="15" name="Text 12"/>
          <p:cNvSpPr/>
          <p:nvPr/>
        </p:nvSpPr>
        <p:spPr>
          <a:xfrm>
            <a:off x="2017395" y="5783580"/>
            <a:ext cx="1052195" cy="1219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Shape 13"/>
          <p:cNvSpPr/>
          <p:nvPr/>
        </p:nvSpPr>
        <p:spPr>
          <a:xfrm rot="5400000">
            <a:off x="4349115" y="2037715"/>
            <a:ext cx="3455035" cy="2957195"/>
          </a:xfrm>
          <a:custGeom>
            <a:avLst/>
            <a:gdLst/>
            <a:ahLst/>
            <a:cxnLst/>
            <a:rect l="l" t="t" r="r" b="b"/>
            <a:pathLst>
              <a:path w="3455035" h="2957195">
                <a:moveTo>
                  <a:pt x="1914525" y="0"/>
                </a:moveTo>
                <a:lnTo>
                  <a:pt x="2684780" y="0"/>
                </a:lnTo>
                <a:lnTo>
                  <a:pt x="3455035" y="1478597"/>
                </a:lnTo>
                <a:lnTo>
                  <a:pt x="2684780" y="2957195"/>
                </a:lnTo>
                <a:lnTo>
                  <a:pt x="0" y="2957195"/>
                </a:lnTo>
                <a:lnTo>
                  <a:pt x="0" y="0"/>
                </a:lnTo>
                <a:lnTo>
                  <a:pt x="1914525" y="0"/>
                </a:lnTo>
                <a:close/>
              </a:path>
            </a:pathLst>
          </a:custGeom>
          <a:solidFill>
            <a:srgbClr val="FFFFFF"/>
          </a:solidFill>
          <a:ln w="19050">
            <a:gradFill flip="none" rotWithShape="1">
              <a:gsLst>
                <a:gs pos="0">
                  <a:srgbClr val="175BD9"/>
                </a:gs>
                <a:gs pos="100000">
                  <a:srgbClr val="5289ED"/>
                </a:gs>
              </a:gsLst>
              <a:lin ang="2700000" scaled="1"/>
            </a:gradFill>
            <a:prstDash val="solid"/>
          </a:ln>
        </p:spPr>
      </p:sp>
      <p:sp>
        <p:nvSpPr>
          <p:cNvPr id="17" name="Text 14"/>
          <p:cNvSpPr/>
          <p:nvPr/>
        </p:nvSpPr>
        <p:spPr>
          <a:xfrm rot="5400000">
            <a:off x="4349115" y="2037715"/>
            <a:ext cx="3455035" cy="295719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" name="Shape 15"/>
          <p:cNvSpPr/>
          <p:nvPr/>
        </p:nvSpPr>
        <p:spPr>
          <a:xfrm>
            <a:off x="4564380" y="1379220"/>
            <a:ext cx="3023870" cy="762000"/>
          </a:xfrm>
          <a:prstGeom prst="roundRect">
            <a:avLst>
              <a:gd name="adj" fmla="val 0"/>
            </a:avLst>
          </a:prstGeom>
          <a:solidFill>
            <a:srgbClr val="5289ED"/>
          </a:solidFill>
          <a:ln/>
        </p:spPr>
      </p:sp>
      <p:sp>
        <p:nvSpPr>
          <p:cNvPr id="19" name="Text 16"/>
          <p:cNvSpPr/>
          <p:nvPr/>
        </p:nvSpPr>
        <p:spPr>
          <a:xfrm>
            <a:off x="4564380" y="1379220"/>
            <a:ext cx="3023870" cy="762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0" name="Text 17"/>
          <p:cNvSpPr/>
          <p:nvPr/>
        </p:nvSpPr>
        <p:spPr>
          <a:xfrm>
            <a:off x="4798060" y="1437640"/>
            <a:ext cx="255651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社会伦理与法律挑战</a:t>
            </a:r>
            <a:endParaRPr lang="en-US" sz="1600" dirty="0"/>
          </a:p>
        </p:txBody>
      </p:sp>
      <p:sp>
        <p:nvSpPr>
          <p:cNvPr id="21" name="Text 18"/>
          <p:cNvSpPr/>
          <p:nvPr/>
        </p:nvSpPr>
        <p:spPr>
          <a:xfrm>
            <a:off x="4669155" y="2197100"/>
            <a:ext cx="2814320" cy="13462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元宇宙带来社会伦理与法律挑战，如虚拟行为规范、数字资产法律地位。需制定相关法规，引导元宇宙健康发展。</a:t>
            </a:r>
            <a:endParaRPr lang="en-US" sz="1600" dirty="0"/>
          </a:p>
        </p:txBody>
      </p:sp>
      <p:sp>
        <p:nvSpPr>
          <p:cNvPr id="22" name="Shape 19"/>
          <p:cNvSpPr/>
          <p:nvPr/>
        </p:nvSpPr>
        <p:spPr>
          <a:xfrm>
            <a:off x="5550535" y="5387340"/>
            <a:ext cx="1052195" cy="121920"/>
          </a:xfrm>
          <a:prstGeom prst="ellipse">
            <a:avLst/>
          </a:prstGeom>
          <a:solidFill>
            <a:srgbClr val="5289ED">
              <a:alpha val="65098"/>
            </a:srgbClr>
          </a:solidFill>
          <a:ln/>
        </p:spPr>
      </p:sp>
      <p:sp>
        <p:nvSpPr>
          <p:cNvPr id="23" name="Text 20"/>
          <p:cNvSpPr/>
          <p:nvPr/>
        </p:nvSpPr>
        <p:spPr>
          <a:xfrm>
            <a:off x="5550535" y="5387340"/>
            <a:ext cx="1052195" cy="1219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4" name="Shape 21"/>
          <p:cNvSpPr/>
          <p:nvPr/>
        </p:nvSpPr>
        <p:spPr>
          <a:xfrm rot="5400000">
            <a:off x="7882255" y="2433955"/>
            <a:ext cx="3455035" cy="2957195"/>
          </a:xfrm>
          <a:custGeom>
            <a:avLst/>
            <a:gdLst/>
            <a:ahLst/>
            <a:cxnLst/>
            <a:rect l="l" t="t" r="r" b="b"/>
            <a:pathLst>
              <a:path w="3455035" h="2957195">
                <a:moveTo>
                  <a:pt x="1914525" y="0"/>
                </a:moveTo>
                <a:lnTo>
                  <a:pt x="2684780" y="0"/>
                </a:lnTo>
                <a:lnTo>
                  <a:pt x="3455035" y="1478597"/>
                </a:lnTo>
                <a:lnTo>
                  <a:pt x="2684780" y="2957195"/>
                </a:lnTo>
                <a:lnTo>
                  <a:pt x="0" y="2957195"/>
                </a:lnTo>
                <a:lnTo>
                  <a:pt x="0" y="0"/>
                </a:lnTo>
                <a:lnTo>
                  <a:pt x="1914525" y="0"/>
                </a:lnTo>
                <a:close/>
              </a:path>
            </a:pathLst>
          </a:custGeom>
          <a:solidFill>
            <a:srgbClr val="FFFFFF"/>
          </a:solidFill>
          <a:ln w="19050">
            <a:gradFill flip="none" rotWithShape="1">
              <a:gsLst>
                <a:gs pos="0">
                  <a:srgbClr val="175BD9"/>
                </a:gs>
                <a:gs pos="100000">
                  <a:srgbClr val="5289ED"/>
                </a:gs>
              </a:gsLst>
              <a:lin ang="2700000" scaled="1"/>
            </a:gradFill>
            <a:prstDash val="solid"/>
          </a:ln>
        </p:spPr>
      </p:sp>
      <p:sp>
        <p:nvSpPr>
          <p:cNvPr id="25" name="Text 22"/>
          <p:cNvSpPr/>
          <p:nvPr/>
        </p:nvSpPr>
        <p:spPr>
          <a:xfrm rot="5400000">
            <a:off x="7882255" y="2433955"/>
            <a:ext cx="3455035" cy="295719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6" name="Shape 23"/>
          <p:cNvSpPr/>
          <p:nvPr/>
        </p:nvSpPr>
        <p:spPr>
          <a:xfrm>
            <a:off x="8097520" y="1775460"/>
            <a:ext cx="3023870" cy="762000"/>
          </a:xfrm>
          <a:prstGeom prst="roundRect">
            <a:avLst>
              <a:gd name="adj" fmla="val 0"/>
            </a:avLst>
          </a:prstGeom>
          <a:solidFill>
            <a:srgbClr val="5289ED"/>
          </a:solidFill>
          <a:ln/>
        </p:spPr>
      </p:sp>
      <p:sp>
        <p:nvSpPr>
          <p:cNvPr id="27" name="Text 24"/>
          <p:cNvSpPr/>
          <p:nvPr/>
        </p:nvSpPr>
        <p:spPr>
          <a:xfrm>
            <a:off x="8097520" y="1775460"/>
            <a:ext cx="3023870" cy="762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8" name="Text 25"/>
          <p:cNvSpPr/>
          <p:nvPr/>
        </p:nvSpPr>
        <p:spPr>
          <a:xfrm>
            <a:off x="8331200" y="1833880"/>
            <a:ext cx="255651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行业自律与监管加强</a:t>
            </a:r>
            <a:endParaRPr lang="en-US" sz="1600" dirty="0"/>
          </a:p>
        </p:txBody>
      </p:sp>
      <p:sp>
        <p:nvSpPr>
          <p:cNvPr id="29" name="Text 26"/>
          <p:cNvSpPr/>
          <p:nvPr/>
        </p:nvSpPr>
        <p:spPr>
          <a:xfrm>
            <a:off x="8202295" y="2593340"/>
            <a:ext cx="2814320" cy="107176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元宇宙需加强行业自律与监管，行业协会制定规范，政府加强监管，确保元宇宙有序发展，防范风险。</a:t>
            </a:r>
            <a:endParaRPr lang="en-US" sz="1600" dirty="0"/>
          </a:p>
        </p:txBody>
      </p:sp>
      <p:sp>
        <p:nvSpPr>
          <p:cNvPr id="30" name="Shape 27"/>
          <p:cNvSpPr/>
          <p:nvPr/>
        </p:nvSpPr>
        <p:spPr>
          <a:xfrm>
            <a:off x="9083675" y="5783580"/>
            <a:ext cx="1052195" cy="121920"/>
          </a:xfrm>
          <a:prstGeom prst="ellipse">
            <a:avLst/>
          </a:prstGeom>
          <a:solidFill>
            <a:srgbClr val="5289ED">
              <a:alpha val="65098"/>
            </a:srgbClr>
          </a:solidFill>
          <a:ln/>
        </p:spPr>
      </p:sp>
      <p:sp>
        <p:nvSpPr>
          <p:cNvPr id="31" name="Text 28"/>
          <p:cNvSpPr/>
          <p:nvPr/>
        </p:nvSpPr>
        <p:spPr>
          <a:xfrm>
            <a:off x="9083675" y="5783580"/>
            <a:ext cx="1052195" cy="1219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gradFill flip="none" rotWithShape="0">
          <a:gsLst>
            <a:gs pos="0">
              <a:srgbClr val="E0FAFF">
                <a:alpha val="83000"/>
              </a:srgbClr>
            </a:gs>
            <a:gs pos="100000">
              <a:srgbClr val="C2F5F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5-30-10:56:58-d0shsuk75iks832je9sg.png"/>
          <p:cNvPicPr>
            <a:picLocks noChangeAspect="1"/>
          </p:cNvPicPr>
          <p:nvPr/>
        </p:nvPicPr>
        <p:blipFill>
          <a:blip r:embed="rId3"/>
          <a:srcRect l="11433" t="19274" r="24047" b="17010"/>
          <a:stretch/>
        </p:blipFill>
        <p:spPr>
          <a:xfrm>
            <a:off x="-1270" y="-10160"/>
            <a:ext cx="12205970" cy="6917055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702945" y="2219325"/>
            <a:ext cx="2514600" cy="3337560"/>
          </a:xfrm>
          <a:prstGeom prst="roundRect">
            <a:avLst>
              <a:gd name="adj" fmla="val 8181"/>
            </a:avLst>
          </a:prstGeom>
          <a:solidFill>
            <a:srgbClr val="FFFFFF"/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4" name="Text 1"/>
          <p:cNvSpPr/>
          <p:nvPr/>
        </p:nvSpPr>
        <p:spPr>
          <a:xfrm>
            <a:off x="702945" y="2219325"/>
            <a:ext cx="2514600" cy="33375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767715" y="4066212"/>
            <a:ext cx="2385060" cy="46166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元宇宙技术概览</a:t>
            </a: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>
            <a:off x="3395345" y="2219325"/>
            <a:ext cx="2514600" cy="3337560"/>
          </a:xfrm>
          <a:prstGeom prst="roundRect">
            <a:avLst>
              <a:gd name="adj" fmla="val 8181"/>
            </a:avLst>
          </a:prstGeom>
          <a:solidFill>
            <a:srgbClr val="FFFFFF"/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3395345" y="2219325"/>
            <a:ext cx="2514600" cy="33375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6087745" y="2219325"/>
            <a:ext cx="2514600" cy="3337560"/>
          </a:xfrm>
          <a:prstGeom prst="roundRect">
            <a:avLst>
              <a:gd name="adj" fmla="val 8181"/>
            </a:avLst>
          </a:prstGeom>
          <a:solidFill>
            <a:srgbClr val="FFFFFF"/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6087745" y="2219325"/>
            <a:ext cx="2514600" cy="33375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8780145" y="2219325"/>
            <a:ext cx="2514600" cy="3337560"/>
          </a:xfrm>
          <a:prstGeom prst="roundRect">
            <a:avLst>
              <a:gd name="adj" fmla="val 8181"/>
            </a:avLst>
          </a:prstGeom>
          <a:solidFill>
            <a:srgbClr val="FFFFFF"/>
          </a:solidFill>
          <a:ln w="19050">
            <a:solidFill>
              <a:srgbClr val="000000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8780145" y="2219325"/>
            <a:ext cx="2514600" cy="333756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1636395" y="5221605"/>
            <a:ext cx="647700" cy="71755"/>
          </a:xfrm>
          <a:prstGeom prst="roundRect">
            <a:avLst>
              <a:gd name="adj" fmla="val 50000"/>
            </a:avLst>
          </a:prstGeom>
          <a:solidFill>
            <a:srgbClr val="44546A"/>
          </a:solidFill>
          <a:ln/>
        </p:spPr>
      </p:sp>
      <p:sp>
        <p:nvSpPr>
          <p:cNvPr id="13" name="Text 10"/>
          <p:cNvSpPr/>
          <p:nvPr/>
        </p:nvSpPr>
        <p:spPr>
          <a:xfrm>
            <a:off x="1636395" y="5221605"/>
            <a:ext cx="647700" cy="717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3487420" y="4056697"/>
            <a:ext cx="2331085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关键技术支撑</a:t>
            </a:r>
            <a:endParaRPr lang="en-US" sz="1600" dirty="0"/>
          </a:p>
        </p:txBody>
      </p:sp>
      <p:sp>
        <p:nvSpPr>
          <p:cNvPr id="15" name="Shape 12"/>
          <p:cNvSpPr/>
          <p:nvPr/>
        </p:nvSpPr>
        <p:spPr>
          <a:xfrm>
            <a:off x="4328795" y="5221605"/>
            <a:ext cx="647700" cy="71755"/>
          </a:xfrm>
          <a:prstGeom prst="roundRect">
            <a:avLst>
              <a:gd name="adj" fmla="val 50000"/>
            </a:avLst>
          </a:prstGeom>
          <a:solidFill>
            <a:srgbClr val="44546A"/>
          </a:solidFill>
          <a:ln/>
        </p:spPr>
      </p:sp>
      <p:sp>
        <p:nvSpPr>
          <p:cNvPr id="16" name="Text 13"/>
          <p:cNvSpPr/>
          <p:nvPr/>
        </p:nvSpPr>
        <p:spPr>
          <a:xfrm>
            <a:off x="4328795" y="5221605"/>
            <a:ext cx="647700" cy="717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6217285" y="4049395"/>
            <a:ext cx="2255520" cy="830997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技术发展现状</a:t>
            </a:r>
            <a:endParaRPr lang="en-US" sz="1600" dirty="0"/>
          </a:p>
        </p:txBody>
      </p:sp>
      <p:sp>
        <p:nvSpPr>
          <p:cNvPr id="18" name="Shape 15"/>
          <p:cNvSpPr/>
          <p:nvPr/>
        </p:nvSpPr>
        <p:spPr>
          <a:xfrm>
            <a:off x="7021195" y="5221605"/>
            <a:ext cx="647700" cy="71755"/>
          </a:xfrm>
          <a:prstGeom prst="roundRect">
            <a:avLst>
              <a:gd name="adj" fmla="val 50000"/>
            </a:avLst>
          </a:prstGeom>
          <a:solidFill>
            <a:srgbClr val="44546A"/>
          </a:solidFill>
          <a:ln/>
        </p:spPr>
      </p:sp>
      <p:sp>
        <p:nvSpPr>
          <p:cNvPr id="19" name="Text 16"/>
          <p:cNvSpPr/>
          <p:nvPr/>
        </p:nvSpPr>
        <p:spPr>
          <a:xfrm>
            <a:off x="7021195" y="5221605"/>
            <a:ext cx="647700" cy="717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0" name="Text 17"/>
          <p:cNvSpPr/>
          <p:nvPr/>
        </p:nvSpPr>
        <p:spPr>
          <a:xfrm>
            <a:off x="8909685" y="4049395"/>
            <a:ext cx="2255520" cy="830997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未来展望</a:t>
            </a:r>
            <a:endParaRPr lang="en-US" sz="1600" dirty="0"/>
          </a:p>
        </p:txBody>
      </p:sp>
      <p:sp>
        <p:nvSpPr>
          <p:cNvPr id="21" name="Shape 18"/>
          <p:cNvSpPr/>
          <p:nvPr/>
        </p:nvSpPr>
        <p:spPr>
          <a:xfrm>
            <a:off x="9713595" y="5221605"/>
            <a:ext cx="647700" cy="71755"/>
          </a:xfrm>
          <a:prstGeom prst="roundRect">
            <a:avLst>
              <a:gd name="adj" fmla="val 50000"/>
            </a:avLst>
          </a:prstGeom>
          <a:solidFill>
            <a:srgbClr val="44546A"/>
          </a:solidFill>
          <a:ln/>
        </p:spPr>
      </p:sp>
      <p:sp>
        <p:nvSpPr>
          <p:cNvPr id="22" name="Text 19"/>
          <p:cNvSpPr/>
          <p:nvPr/>
        </p:nvSpPr>
        <p:spPr>
          <a:xfrm>
            <a:off x="9713595" y="5221605"/>
            <a:ext cx="647700" cy="7175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23" name="Image 1" descr="https://test-kimi-img.moonshot.cn/pub/slides/slides_tmpl/image/25-05-30-10:56:52-d0shst475iks832je9s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3530" y="2840355"/>
            <a:ext cx="8906510" cy="829310"/>
          </a:xfrm>
          <a:prstGeom prst="rect">
            <a:avLst/>
          </a:prstGeom>
        </p:spPr>
      </p:pic>
      <p:sp>
        <p:nvSpPr>
          <p:cNvPr id="24" name="Text 20"/>
          <p:cNvSpPr/>
          <p:nvPr/>
        </p:nvSpPr>
        <p:spPr>
          <a:xfrm>
            <a:off x="4813218" y="385445"/>
            <a:ext cx="2529339" cy="10128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600" b="1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sp>
        <p:nvSpPr>
          <p:cNvPr id="25" name="Text 21"/>
          <p:cNvSpPr/>
          <p:nvPr/>
        </p:nvSpPr>
        <p:spPr>
          <a:xfrm>
            <a:off x="4287203" y="1320836"/>
            <a:ext cx="3617595" cy="53890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3600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CONTENTS</a:t>
            </a:r>
            <a:endParaRPr lang="en-US" sz="1600" dirty="0"/>
          </a:p>
        </p:txBody>
      </p:sp>
      <p:sp>
        <p:nvSpPr>
          <p:cNvPr id="26" name="Text 22"/>
          <p:cNvSpPr/>
          <p:nvPr/>
        </p:nvSpPr>
        <p:spPr>
          <a:xfrm>
            <a:off x="1444625" y="2897505"/>
            <a:ext cx="973455" cy="56257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pic>
        <p:nvPicPr>
          <p:cNvPr id="27" name="Image 2" descr="https://test-kimi-img.moonshot.cn/pub/slides/slides_tmpl/image/25-05-30-10:56:58-d0shsuk75iks832je9t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4610" y="2846705"/>
            <a:ext cx="1412875" cy="864235"/>
          </a:xfrm>
          <a:prstGeom prst="rect">
            <a:avLst/>
          </a:prstGeom>
        </p:spPr>
      </p:pic>
      <p:sp>
        <p:nvSpPr>
          <p:cNvPr id="28" name="Text 23"/>
          <p:cNvSpPr/>
          <p:nvPr/>
        </p:nvSpPr>
        <p:spPr>
          <a:xfrm>
            <a:off x="4137025" y="2897505"/>
            <a:ext cx="973455" cy="56257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29" name="Text 24"/>
          <p:cNvSpPr/>
          <p:nvPr/>
        </p:nvSpPr>
        <p:spPr>
          <a:xfrm>
            <a:off x="6829425" y="2897505"/>
            <a:ext cx="973455" cy="56257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30" name="Text 25"/>
          <p:cNvSpPr/>
          <p:nvPr/>
        </p:nvSpPr>
        <p:spPr>
          <a:xfrm>
            <a:off x="9521825" y="2897505"/>
            <a:ext cx="973455" cy="56257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pic>
        <p:nvPicPr>
          <p:cNvPr id="31" name="Image 3" descr="https://test-kimi-img.moonshot.cn/pub/slides/slides_tmpl/image/25-05-30-10:56:58-d0shsuk75iks832je9t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5900" y="2846705"/>
            <a:ext cx="1412875" cy="864235"/>
          </a:xfrm>
          <a:prstGeom prst="rect">
            <a:avLst/>
          </a:prstGeom>
        </p:spPr>
      </p:pic>
      <p:pic>
        <p:nvPicPr>
          <p:cNvPr id="32" name="Image 4" descr="https://test-kimi-img.moonshot.cn/pub/slides/slides_tmpl/image/25-05-30-10:56:58-d0shsuk75iks832je9t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7190" y="2846705"/>
            <a:ext cx="1412875" cy="864235"/>
          </a:xfrm>
          <a:prstGeom prst="rect">
            <a:avLst/>
          </a:prstGeom>
        </p:spPr>
      </p:pic>
      <p:pic>
        <p:nvPicPr>
          <p:cNvPr id="33" name="Image 5" descr="https://test-kimi-img.moonshot.cn/pub/slides/slides_tmpl/image/25-05-30-10:56:58-d0shsuk75iks832je9t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8480" y="2846705"/>
            <a:ext cx="1412875" cy="8642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gradFill flip="none" rotWithShape="0">
          <a:gsLst>
            <a:gs pos="0">
              <a:srgbClr val="E0FAFF">
                <a:alpha val="83000"/>
              </a:srgbClr>
            </a:gs>
            <a:gs pos="100000">
              <a:srgbClr val="C2F5F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5-30-10:57:06-d0sht0k75iks832je9v0.png"/>
          <p:cNvPicPr>
            <a:picLocks noChangeAspect="1"/>
          </p:cNvPicPr>
          <p:nvPr/>
        </p:nvPicPr>
        <p:blipFill>
          <a:blip r:embed="rId3"/>
          <a:srcRect l="5876" t="9906"/>
          <a:stretch/>
        </p:blipFill>
        <p:spPr>
          <a:xfrm>
            <a:off x="8255" y="-36830"/>
            <a:ext cx="11229340" cy="634682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048000" y="1278890"/>
            <a:ext cx="6096000" cy="123428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000" b="1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2745105" y="2883535"/>
            <a:ext cx="6702425" cy="9207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0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元宇宙技术概览</a:t>
            </a:r>
            <a:endParaRPr lang="en-US" sz="1600" dirty="0"/>
          </a:p>
        </p:txBody>
      </p:sp>
      <p:pic>
        <p:nvPicPr>
          <p:cNvPr id="5" name="Image 1" descr="https://test-kimi-img.moonshot.cn/pub/slides/slides_tmpl/image/25-05-30-10:57:06-d0sht0k75iks832je9u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1745" y="4329430"/>
            <a:ext cx="1511935" cy="1353185"/>
          </a:xfrm>
          <a:prstGeom prst="rect">
            <a:avLst/>
          </a:prstGeom>
        </p:spPr>
      </p:pic>
      <p:sp>
        <p:nvSpPr>
          <p:cNvPr id="6" name="Shape 2"/>
          <p:cNvSpPr/>
          <p:nvPr/>
        </p:nvSpPr>
        <p:spPr>
          <a:xfrm>
            <a:off x="1610995" y="509270"/>
            <a:ext cx="8639810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ysDot"/>
            <a:headEnd type="none"/>
            <a:tailEnd type="none"/>
          </a:ln>
        </p:spPr>
      </p:sp>
      <p:sp>
        <p:nvSpPr>
          <p:cNvPr id="7" name="Shape 3"/>
          <p:cNvSpPr/>
          <p:nvPr/>
        </p:nvSpPr>
        <p:spPr>
          <a:xfrm>
            <a:off x="2355215" y="6550025"/>
            <a:ext cx="8894445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ysDot"/>
            <a:headEnd type="none"/>
            <a:tailEnd type="none"/>
          </a:ln>
        </p:spPr>
      </p:sp>
      <p:sp>
        <p:nvSpPr>
          <p:cNvPr id="8" name="Shape 4"/>
          <p:cNvSpPr/>
          <p:nvPr/>
        </p:nvSpPr>
        <p:spPr>
          <a:xfrm>
            <a:off x="11774805" y="1237615"/>
            <a:ext cx="0" cy="4104005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headEnd type="none"/>
            <a:tailEnd type="none"/>
          </a:ln>
        </p:spPr>
      </p:sp>
      <p:sp>
        <p:nvSpPr>
          <p:cNvPr id="9" name="Shape 5"/>
          <p:cNvSpPr/>
          <p:nvPr/>
        </p:nvSpPr>
        <p:spPr>
          <a:xfrm flipV="1">
            <a:off x="586105" y="2072640"/>
            <a:ext cx="0" cy="4104005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headEnd type="none"/>
            <a:tailEnd type="none"/>
          </a:ln>
        </p:spPr>
      </p:sp>
      <p:pic>
        <p:nvPicPr>
          <p:cNvPr id="10" name="Image 2" descr="https://test-kimi-img.moonshot.cn/pub/slides/slides_tmpl/image/25-05-30-10:56:46-d0shsrk75iks832je9o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180" y="337820"/>
            <a:ext cx="902335" cy="298450"/>
          </a:xfrm>
          <a:prstGeom prst="rect">
            <a:avLst/>
          </a:prstGeom>
        </p:spPr>
      </p:pic>
      <p:pic>
        <p:nvPicPr>
          <p:cNvPr id="11" name="Image 3" descr="https://test-kimi-img.moonshot.cn/pub/slides/slides_tmpl/image/25-05-30-10:56:46-d0shsrk75iks832je9p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59720" y="354330"/>
            <a:ext cx="1334770" cy="304800"/>
          </a:xfrm>
          <a:prstGeom prst="rect">
            <a:avLst/>
          </a:prstGeom>
        </p:spPr>
      </p:pic>
      <p:pic>
        <p:nvPicPr>
          <p:cNvPr id="12" name="Image 4" descr="https://test-kimi-img.moonshot.cn/pub/slides/slides_tmpl/image/25-05-30-10:56:46-d0shsrk75iks832je9q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" y="1196340"/>
            <a:ext cx="207010" cy="719455"/>
          </a:xfrm>
          <a:prstGeom prst="rect">
            <a:avLst/>
          </a:prstGeom>
        </p:spPr>
      </p:pic>
      <p:pic>
        <p:nvPicPr>
          <p:cNvPr id="13" name="Image 5" descr="https://test-kimi-img.moonshot.cn/pub/slides/slides_tmpl/image/25-05-30-10:56:46-d0shsrk75iks832je9q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54790" y="5469890"/>
            <a:ext cx="207010" cy="719455"/>
          </a:xfrm>
          <a:prstGeom prst="rect">
            <a:avLst/>
          </a:prstGeom>
        </p:spPr>
      </p:pic>
      <p:pic>
        <p:nvPicPr>
          <p:cNvPr id="14" name="Image 6" descr="https://test-kimi-img.moonshot.cn/pub/slides/slides_tmpl/image/25-05-30-10:56:46-d0shsrk75iks832je9p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1525" y="6377305"/>
            <a:ext cx="1334770" cy="304800"/>
          </a:xfrm>
          <a:prstGeom prst="rect">
            <a:avLst/>
          </a:prstGeom>
        </p:spPr>
      </p:pic>
      <p:pic>
        <p:nvPicPr>
          <p:cNvPr id="15" name="Image 7" descr="https://test-kimi-img.moonshot.cn/pub/slides/slides_tmpl/image/25-05-30-10:56:51-d0shsss75iks832je9r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74450" y="6356350"/>
            <a:ext cx="353695" cy="298450"/>
          </a:xfrm>
          <a:prstGeom prst="rect">
            <a:avLst/>
          </a:prstGeom>
        </p:spPr>
      </p:pic>
      <p:pic>
        <p:nvPicPr>
          <p:cNvPr id="16" name="Image 8" descr="https://test-kimi-img.moonshot.cn/pub/slides/slides_tmpl/image/25-05-30-10:57:06-d0sht0k75iks832je9v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48580" y="1563370"/>
            <a:ext cx="2450465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5-30-10:57:51-d0shtbs75iks832jea8g.png"/>
          <p:cNvPicPr>
            <a:picLocks noChangeAspect="1"/>
          </p:cNvPicPr>
          <p:nvPr/>
        </p:nvPicPr>
        <p:blipFill>
          <a:blip r:embed="rId3"/>
          <a:srcRect l="7185" t="13452" r="6989" b="11434"/>
          <a:stretch/>
        </p:blipFill>
        <p:spPr>
          <a:xfrm>
            <a:off x="-22860" y="-27940"/>
            <a:ext cx="12219940" cy="689991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V="1">
            <a:off x="971055" y="748041"/>
            <a:ext cx="292595" cy="291454"/>
          </a:xfrm>
          <a:prstGeom prst="plaque">
            <a:avLst>
              <a:gd name="adj" fmla="val 50000"/>
            </a:avLst>
          </a:prstGeom>
          <a:solidFill>
            <a:srgbClr val="000000"/>
          </a:solidFill>
          <a:ln/>
        </p:spPr>
      </p:sp>
      <p:sp>
        <p:nvSpPr>
          <p:cNvPr id="4" name="Text 1"/>
          <p:cNvSpPr/>
          <p:nvPr/>
        </p:nvSpPr>
        <p:spPr>
          <a:xfrm>
            <a:off x="971055" y="748041"/>
            <a:ext cx="292595" cy="291454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 flipV="1">
            <a:off x="594360" y="380365"/>
            <a:ext cx="438309" cy="436889"/>
          </a:xfrm>
          <a:prstGeom prst="plaque">
            <a:avLst>
              <a:gd name="adj" fmla="val 50000"/>
            </a:avLst>
          </a:prstGeom>
          <a:solidFill>
            <a:srgbClr val="000000"/>
          </a:solidFill>
          <a:ln/>
        </p:spPr>
      </p:sp>
      <p:sp>
        <p:nvSpPr>
          <p:cNvPr id="6" name="Text 3"/>
          <p:cNvSpPr/>
          <p:nvPr/>
        </p:nvSpPr>
        <p:spPr>
          <a:xfrm>
            <a:off x="594360" y="380365"/>
            <a:ext cx="438309" cy="43688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 rot="21000000">
            <a:off x="1001395" y="1683385"/>
            <a:ext cx="2458085" cy="3895725"/>
          </a:xfrm>
          <a:prstGeom prst="roundRect">
            <a:avLst/>
          </a:prstGeom>
          <a:solidFill>
            <a:srgbClr val="5289ED"/>
          </a:solidFill>
          <a:ln/>
        </p:spPr>
      </p:sp>
      <p:sp>
        <p:nvSpPr>
          <p:cNvPr id="8" name="Text 5"/>
          <p:cNvSpPr/>
          <p:nvPr/>
        </p:nvSpPr>
        <p:spPr>
          <a:xfrm rot="21000000">
            <a:off x="1001395" y="1683385"/>
            <a:ext cx="2458085" cy="389572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9" name="Image 1" descr="https://test-kimi-img.moonshot.cn/pub/slides/slides_tmpl/image/25-05-30-10:57:52-d0shtc475iks832jea9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950" y="1897380"/>
            <a:ext cx="2682240" cy="390779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1167130" y="380365"/>
            <a:ext cx="9799955" cy="43299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元宇宙定义与起源</a:t>
            </a:r>
            <a:endParaRPr lang="en-US" sz="1600" dirty="0"/>
          </a:p>
        </p:txBody>
      </p:sp>
      <p:sp>
        <p:nvSpPr>
          <p:cNvPr id="11" name="Shape 7"/>
          <p:cNvSpPr/>
          <p:nvPr/>
        </p:nvSpPr>
        <p:spPr>
          <a:xfrm>
            <a:off x="4084955" y="1574800"/>
            <a:ext cx="7435850" cy="1767840"/>
          </a:xfrm>
          <a:prstGeom prst="roundRect">
            <a:avLst/>
          </a:prstGeom>
          <a:solidFill>
            <a:srgbClr val="FFFFFF"/>
          </a:solidFill>
          <a:ln w="19050">
            <a:gradFill flip="none" rotWithShape="1">
              <a:gsLst>
                <a:gs pos="0">
                  <a:srgbClr val="DDE7FB"/>
                </a:gs>
                <a:gs pos="100000">
                  <a:srgbClr val="5289ED"/>
                </a:gs>
              </a:gsLst>
              <a:lin ang="2700000" scaled="1"/>
            </a:gradFill>
            <a:prstDash val="solid"/>
          </a:ln>
        </p:spPr>
      </p:sp>
      <p:sp>
        <p:nvSpPr>
          <p:cNvPr id="12" name="Text 8"/>
          <p:cNvSpPr/>
          <p:nvPr/>
        </p:nvSpPr>
        <p:spPr>
          <a:xfrm>
            <a:off x="4084955" y="1574800"/>
            <a:ext cx="7435850" cy="176784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Text 9"/>
          <p:cNvSpPr/>
          <p:nvPr/>
        </p:nvSpPr>
        <p:spPr>
          <a:xfrm>
            <a:off x="5907405" y="1724660"/>
            <a:ext cx="54235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元宇宙核心特征</a:t>
            </a:r>
            <a:endParaRPr lang="en-US" sz="1600" dirty="0"/>
          </a:p>
        </p:txBody>
      </p:sp>
      <p:sp>
        <p:nvSpPr>
          <p:cNvPr id="14" name="Text 10"/>
          <p:cNvSpPr/>
          <p:nvPr/>
        </p:nvSpPr>
        <p:spPr>
          <a:xfrm>
            <a:off x="5907405" y="2076450"/>
            <a:ext cx="5423535" cy="8286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元宇宙具有沉浸性、交互性、开放性、经济系统等核心特征。沉浸性让用户仿佛置身于虚拟世界之中；交互性支持用户与环境及他人互动；开放性意味着世界不断扩展；经济系统则赋予其经济价值。</a:t>
            </a:r>
            <a:endParaRPr lang="en-US" sz="1600" dirty="0"/>
          </a:p>
        </p:txBody>
      </p:sp>
      <p:sp>
        <p:nvSpPr>
          <p:cNvPr id="15" name="Shape 11"/>
          <p:cNvSpPr/>
          <p:nvPr/>
        </p:nvSpPr>
        <p:spPr>
          <a:xfrm>
            <a:off x="4323080" y="1795780"/>
            <a:ext cx="1325880" cy="1325880"/>
          </a:xfrm>
          <a:prstGeom prst="roundRect">
            <a:avLst/>
          </a:prstGeom>
          <a:solidFill>
            <a:srgbClr val="5289ED"/>
          </a:solidFill>
          <a:ln/>
        </p:spPr>
      </p:sp>
      <p:sp>
        <p:nvSpPr>
          <p:cNvPr id="16" name="Text 12"/>
          <p:cNvSpPr/>
          <p:nvPr/>
        </p:nvSpPr>
        <p:spPr>
          <a:xfrm>
            <a:off x="4323080" y="1795780"/>
            <a:ext cx="1325880" cy="132588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7" name="Text 13"/>
          <p:cNvSpPr/>
          <p:nvPr/>
        </p:nvSpPr>
        <p:spPr>
          <a:xfrm>
            <a:off x="4499610" y="2058035"/>
            <a:ext cx="972185" cy="68183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8" name="Text 14"/>
          <p:cNvSpPr/>
          <p:nvPr/>
        </p:nvSpPr>
        <p:spPr>
          <a:xfrm>
            <a:off x="1381125" y="2271395"/>
            <a:ext cx="2138971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元宇宙概念起源</a:t>
            </a:r>
            <a:endParaRPr lang="en-US" sz="1600" dirty="0"/>
          </a:p>
        </p:txBody>
      </p:sp>
      <p:sp>
        <p:nvSpPr>
          <p:cNvPr id="19" name="Text 15"/>
          <p:cNvSpPr/>
          <p:nvPr/>
        </p:nvSpPr>
        <p:spPr>
          <a:xfrm>
            <a:off x="1381125" y="2927985"/>
            <a:ext cx="2176145" cy="19335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元宇宙一词源于1992年科幻小说《雪崩》，作者尼尔·斯蒂芬森描绘了一个与现实世界平行的虚拟世界，人们通过数字化身在其中互动，这一概念为元宇宙奠定了基础。</a:t>
            </a:r>
            <a:endParaRPr lang="en-US" sz="1600" dirty="0"/>
          </a:p>
        </p:txBody>
      </p:sp>
      <p:sp>
        <p:nvSpPr>
          <p:cNvPr id="20" name="Shape 16"/>
          <p:cNvSpPr/>
          <p:nvPr/>
        </p:nvSpPr>
        <p:spPr>
          <a:xfrm>
            <a:off x="4084955" y="3667760"/>
            <a:ext cx="7435850" cy="1767840"/>
          </a:xfrm>
          <a:prstGeom prst="roundRect">
            <a:avLst/>
          </a:prstGeom>
          <a:solidFill>
            <a:srgbClr val="FFFFFF"/>
          </a:solidFill>
          <a:ln w="19050">
            <a:gradFill flip="none" rotWithShape="1">
              <a:gsLst>
                <a:gs pos="0">
                  <a:srgbClr val="DDE7FB"/>
                </a:gs>
                <a:gs pos="100000">
                  <a:srgbClr val="5289ED"/>
                </a:gs>
              </a:gsLst>
              <a:lin ang="2700000" scaled="1"/>
            </a:gradFill>
            <a:prstDash val="solid"/>
          </a:ln>
        </p:spPr>
      </p:sp>
      <p:sp>
        <p:nvSpPr>
          <p:cNvPr id="21" name="Text 17"/>
          <p:cNvSpPr/>
          <p:nvPr/>
        </p:nvSpPr>
        <p:spPr>
          <a:xfrm>
            <a:off x="4084955" y="3667760"/>
            <a:ext cx="7435850" cy="176784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2" name="Text 18"/>
          <p:cNvSpPr/>
          <p:nvPr/>
        </p:nvSpPr>
        <p:spPr>
          <a:xfrm>
            <a:off x="5907405" y="3817620"/>
            <a:ext cx="542353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元宇宙应用场景</a:t>
            </a:r>
            <a:endParaRPr lang="en-US" sz="1600" dirty="0"/>
          </a:p>
        </p:txBody>
      </p:sp>
      <p:sp>
        <p:nvSpPr>
          <p:cNvPr id="23" name="Text 19"/>
          <p:cNvSpPr/>
          <p:nvPr/>
        </p:nvSpPr>
        <p:spPr>
          <a:xfrm>
            <a:off x="5907405" y="4169410"/>
            <a:ext cx="5423535" cy="11049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可应用于游戏、社交、教育、办公、娱乐等多个领域。在游戏中，玩家能体验全新的虚拟冒险；社交方面，人们跨越空间限制互动；教育上，创造沉浸式学习环境；办公时，实现远程协作；娱乐上，提供全新体验。</a:t>
            </a:r>
            <a:endParaRPr lang="en-US" sz="1600" dirty="0"/>
          </a:p>
        </p:txBody>
      </p:sp>
      <p:sp>
        <p:nvSpPr>
          <p:cNvPr id="24" name="Shape 20"/>
          <p:cNvSpPr/>
          <p:nvPr/>
        </p:nvSpPr>
        <p:spPr>
          <a:xfrm>
            <a:off x="4323080" y="3888740"/>
            <a:ext cx="1325880" cy="1325880"/>
          </a:xfrm>
          <a:prstGeom prst="roundRect">
            <a:avLst/>
          </a:prstGeom>
          <a:solidFill>
            <a:srgbClr val="5289ED"/>
          </a:solidFill>
          <a:ln/>
        </p:spPr>
      </p:sp>
      <p:sp>
        <p:nvSpPr>
          <p:cNvPr id="25" name="Text 21"/>
          <p:cNvSpPr/>
          <p:nvPr/>
        </p:nvSpPr>
        <p:spPr>
          <a:xfrm>
            <a:off x="4323080" y="3888740"/>
            <a:ext cx="1325880" cy="132588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6" name="Text 22"/>
          <p:cNvSpPr/>
          <p:nvPr/>
        </p:nvSpPr>
        <p:spPr>
          <a:xfrm>
            <a:off x="4499610" y="4150995"/>
            <a:ext cx="972185" cy="68183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2200810-1E6B-7038-D287-173C8E5EAFA6}"/>
              </a:ext>
            </a:extLst>
          </p:cNvPr>
          <p:cNvSpPr txBox="1"/>
          <p:nvPr/>
        </p:nvSpPr>
        <p:spPr>
          <a:xfrm>
            <a:off x="10547928" y="6069133"/>
            <a:ext cx="1259205" cy="40862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返回目录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gradFill flip="none" rotWithShape="0">
          <a:gsLst>
            <a:gs pos="0">
              <a:srgbClr val="E0FAFF">
                <a:alpha val="83000"/>
              </a:srgbClr>
            </a:gs>
            <a:gs pos="100000">
              <a:srgbClr val="C2F5F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5-30-10:57:06-d0sht0k75iks832je9v0.png"/>
          <p:cNvPicPr>
            <a:picLocks noChangeAspect="1"/>
          </p:cNvPicPr>
          <p:nvPr/>
        </p:nvPicPr>
        <p:blipFill>
          <a:blip r:embed="rId3"/>
          <a:srcRect l="5876" t="9906"/>
          <a:stretch/>
        </p:blipFill>
        <p:spPr>
          <a:xfrm>
            <a:off x="8255" y="-36830"/>
            <a:ext cx="11229340" cy="634682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048000" y="1278890"/>
            <a:ext cx="6096000" cy="123428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000" b="1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2745105" y="2883535"/>
            <a:ext cx="6702425" cy="9207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0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关键技术支撑</a:t>
            </a:r>
            <a:endParaRPr lang="en-US" sz="1600" dirty="0"/>
          </a:p>
        </p:txBody>
      </p:sp>
      <p:pic>
        <p:nvPicPr>
          <p:cNvPr id="5" name="Image 1" descr="https://test-kimi-img.moonshot.cn/pub/slides/slides_tmpl/image/25-05-30-10:57:06-d0sht0k75iks832je9u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1745" y="4329430"/>
            <a:ext cx="1511935" cy="1353185"/>
          </a:xfrm>
          <a:prstGeom prst="rect">
            <a:avLst/>
          </a:prstGeom>
        </p:spPr>
      </p:pic>
      <p:sp>
        <p:nvSpPr>
          <p:cNvPr id="6" name="Shape 2"/>
          <p:cNvSpPr/>
          <p:nvPr/>
        </p:nvSpPr>
        <p:spPr>
          <a:xfrm>
            <a:off x="1610995" y="509270"/>
            <a:ext cx="8639810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ysDot"/>
            <a:headEnd type="none"/>
            <a:tailEnd type="none"/>
          </a:ln>
        </p:spPr>
      </p:sp>
      <p:sp>
        <p:nvSpPr>
          <p:cNvPr id="7" name="Shape 3"/>
          <p:cNvSpPr/>
          <p:nvPr/>
        </p:nvSpPr>
        <p:spPr>
          <a:xfrm>
            <a:off x="2355215" y="6550025"/>
            <a:ext cx="8894445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ysDot"/>
            <a:headEnd type="none"/>
            <a:tailEnd type="none"/>
          </a:ln>
        </p:spPr>
      </p:sp>
      <p:sp>
        <p:nvSpPr>
          <p:cNvPr id="8" name="Shape 4"/>
          <p:cNvSpPr/>
          <p:nvPr/>
        </p:nvSpPr>
        <p:spPr>
          <a:xfrm>
            <a:off x="11774805" y="1237615"/>
            <a:ext cx="0" cy="4104005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headEnd type="none"/>
            <a:tailEnd type="none"/>
          </a:ln>
        </p:spPr>
      </p:sp>
      <p:sp>
        <p:nvSpPr>
          <p:cNvPr id="9" name="Shape 5"/>
          <p:cNvSpPr/>
          <p:nvPr/>
        </p:nvSpPr>
        <p:spPr>
          <a:xfrm flipV="1">
            <a:off x="586105" y="2072640"/>
            <a:ext cx="0" cy="4104005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headEnd type="none"/>
            <a:tailEnd type="none"/>
          </a:ln>
        </p:spPr>
      </p:sp>
      <p:pic>
        <p:nvPicPr>
          <p:cNvPr id="10" name="Image 2" descr="https://test-kimi-img.moonshot.cn/pub/slides/slides_tmpl/image/25-05-30-10:56:46-d0shsrk75iks832je9o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180" y="337820"/>
            <a:ext cx="902335" cy="298450"/>
          </a:xfrm>
          <a:prstGeom prst="rect">
            <a:avLst/>
          </a:prstGeom>
        </p:spPr>
      </p:pic>
      <p:pic>
        <p:nvPicPr>
          <p:cNvPr id="11" name="Image 3" descr="https://test-kimi-img.moonshot.cn/pub/slides/slides_tmpl/image/25-05-30-10:56:46-d0shsrk75iks832je9p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59720" y="354330"/>
            <a:ext cx="1334770" cy="304800"/>
          </a:xfrm>
          <a:prstGeom prst="rect">
            <a:avLst/>
          </a:prstGeom>
        </p:spPr>
      </p:pic>
      <p:pic>
        <p:nvPicPr>
          <p:cNvPr id="12" name="Image 4" descr="https://test-kimi-img.moonshot.cn/pub/slides/slides_tmpl/image/25-05-30-10:56:46-d0shsrk75iks832je9q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" y="1196340"/>
            <a:ext cx="207010" cy="719455"/>
          </a:xfrm>
          <a:prstGeom prst="rect">
            <a:avLst/>
          </a:prstGeom>
        </p:spPr>
      </p:pic>
      <p:pic>
        <p:nvPicPr>
          <p:cNvPr id="13" name="Image 5" descr="https://test-kimi-img.moonshot.cn/pub/slides/slides_tmpl/image/25-05-30-10:56:46-d0shsrk75iks832je9q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54790" y="5469890"/>
            <a:ext cx="207010" cy="719455"/>
          </a:xfrm>
          <a:prstGeom prst="rect">
            <a:avLst/>
          </a:prstGeom>
        </p:spPr>
      </p:pic>
      <p:pic>
        <p:nvPicPr>
          <p:cNvPr id="14" name="Image 6" descr="https://test-kimi-img.moonshot.cn/pub/slides/slides_tmpl/image/25-05-30-10:56:46-d0shsrk75iks832je9p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1525" y="6377305"/>
            <a:ext cx="1334770" cy="304800"/>
          </a:xfrm>
          <a:prstGeom prst="rect">
            <a:avLst/>
          </a:prstGeom>
        </p:spPr>
      </p:pic>
      <p:pic>
        <p:nvPicPr>
          <p:cNvPr id="15" name="Image 7" descr="https://test-kimi-img.moonshot.cn/pub/slides/slides_tmpl/image/25-05-30-10:56:51-d0shsss75iks832je9r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74450" y="6356350"/>
            <a:ext cx="353695" cy="298450"/>
          </a:xfrm>
          <a:prstGeom prst="rect">
            <a:avLst/>
          </a:prstGeom>
        </p:spPr>
      </p:pic>
      <p:pic>
        <p:nvPicPr>
          <p:cNvPr id="16" name="Image 8" descr="https://test-kimi-img.moonshot.cn/pub/slides/slides_tmpl/image/25-05-30-10:57:06-d0sht0k75iks832je9v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48580" y="1563370"/>
            <a:ext cx="2450465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5-30-10:57:51-d0shtbs75iks832jea8g.png"/>
          <p:cNvPicPr>
            <a:picLocks noChangeAspect="1"/>
          </p:cNvPicPr>
          <p:nvPr/>
        </p:nvPicPr>
        <p:blipFill>
          <a:blip r:embed="rId3"/>
          <a:srcRect l="7185" t="13452" r="6989" b="11434"/>
          <a:stretch/>
        </p:blipFill>
        <p:spPr>
          <a:xfrm>
            <a:off x="-22860" y="-27940"/>
            <a:ext cx="12219940" cy="689991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V="1">
            <a:off x="971055" y="748041"/>
            <a:ext cx="292595" cy="291454"/>
          </a:xfrm>
          <a:prstGeom prst="plaque">
            <a:avLst>
              <a:gd name="adj" fmla="val 50000"/>
            </a:avLst>
          </a:prstGeom>
          <a:solidFill>
            <a:srgbClr val="000000"/>
          </a:solidFill>
          <a:ln/>
        </p:spPr>
      </p:sp>
      <p:sp>
        <p:nvSpPr>
          <p:cNvPr id="4" name="Text 1"/>
          <p:cNvSpPr/>
          <p:nvPr/>
        </p:nvSpPr>
        <p:spPr>
          <a:xfrm>
            <a:off x="971055" y="748041"/>
            <a:ext cx="292595" cy="291454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 flipV="1">
            <a:off x="594360" y="380365"/>
            <a:ext cx="438309" cy="436889"/>
          </a:xfrm>
          <a:prstGeom prst="plaque">
            <a:avLst>
              <a:gd name="adj" fmla="val 50000"/>
            </a:avLst>
          </a:prstGeom>
          <a:solidFill>
            <a:srgbClr val="000000"/>
          </a:solidFill>
          <a:ln/>
        </p:spPr>
      </p:sp>
      <p:sp>
        <p:nvSpPr>
          <p:cNvPr id="6" name="Text 3"/>
          <p:cNvSpPr/>
          <p:nvPr/>
        </p:nvSpPr>
        <p:spPr>
          <a:xfrm>
            <a:off x="594360" y="380365"/>
            <a:ext cx="438309" cy="43688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167130" y="380365"/>
            <a:ext cx="9799955" cy="43299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虚拟现实与增强现实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1016000" y="1473200"/>
            <a:ext cx="334361" cy="335280"/>
          </a:xfrm>
          <a:prstGeom prst="chevron">
            <a:avLst/>
          </a:prstGeom>
          <a:solidFill>
            <a:srgbClr val="5289ED"/>
          </a:solidFill>
          <a:ln/>
        </p:spPr>
      </p:sp>
      <p:sp>
        <p:nvSpPr>
          <p:cNvPr id="9" name="Text 6"/>
          <p:cNvSpPr/>
          <p:nvPr/>
        </p:nvSpPr>
        <p:spPr>
          <a:xfrm>
            <a:off x="1016000" y="1473200"/>
            <a:ext cx="334361" cy="33528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1342674" y="1473200"/>
            <a:ext cx="334361" cy="335280"/>
          </a:xfrm>
          <a:prstGeom prst="chevron">
            <a:avLst/>
          </a:prstGeom>
          <a:solidFill>
            <a:srgbClr val="5289ED"/>
          </a:solidFill>
          <a:ln/>
        </p:spPr>
      </p:sp>
      <p:sp>
        <p:nvSpPr>
          <p:cNvPr id="11" name="Text 8"/>
          <p:cNvSpPr/>
          <p:nvPr/>
        </p:nvSpPr>
        <p:spPr>
          <a:xfrm>
            <a:off x="1342674" y="1473200"/>
            <a:ext cx="334361" cy="33528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1762125" y="1441133"/>
            <a:ext cx="4644000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虚拟现实技术原理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1016000" y="1960880"/>
            <a:ext cx="9794240" cy="1069578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虚拟现实（VR）通过计算机生成虚拟环境，借助头显、手柄等设备让用户沉浸其中。其原理是利用传感器捕捉用户动作，实时渲染图像，营造逼真视觉、听觉效果，如VR游戏让用户身临其境。</a:t>
            </a: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>
            <a:off x="1038860" y="3398520"/>
            <a:ext cx="4571365" cy="2712720"/>
          </a:xfrm>
          <a:prstGeom prst="roundRect">
            <a:avLst>
              <a:gd name="adj" fmla="val 7677"/>
            </a:avLst>
          </a:prstGeom>
          <a:solidFill>
            <a:srgbClr val="FFFFFF"/>
          </a:solidFill>
          <a:ln w="19050">
            <a:gradFill flip="none" rotWithShape="1">
              <a:gsLst>
                <a:gs pos="0">
                  <a:srgbClr val="97B8F4"/>
                </a:gs>
                <a:gs pos="100000">
                  <a:srgbClr val="5289ED"/>
                </a:gs>
              </a:gsLst>
              <a:lin ang="2700000" scaled="1"/>
            </a:gra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038860" y="3398520"/>
            <a:ext cx="4571365" cy="27127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Shape 13"/>
          <p:cNvSpPr/>
          <p:nvPr/>
        </p:nvSpPr>
        <p:spPr>
          <a:xfrm>
            <a:off x="1031240" y="3383280"/>
            <a:ext cx="4586605" cy="640080"/>
          </a:xfrm>
          <a:prstGeom prst="round2SameRect">
            <a:avLst/>
          </a:prstGeom>
          <a:solidFill>
            <a:srgbClr val="5289ED"/>
          </a:solidFill>
          <a:ln/>
        </p:spPr>
      </p:sp>
      <p:sp>
        <p:nvSpPr>
          <p:cNvPr id="17" name="Text 14"/>
          <p:cNvSpPr/>
          <p:nvPr/>
        </p:nvSpPr>
        <p:spPr>
          <a:xfrm>
            <a:off x="1031240" y="3383280"/>
            <a:ext cx="4586605" cy="64008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" name="Text 15"/>
          <p:cNvSpPr/>
          <p:nvPr/>
        </p:nvSpPr>
        <p:spPr>
          <a:xfrm>
            <a:off x="1223645" y="3503930"/>
            <a:ext cx="4202430" cy="30341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增强现实技术应用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1231900" y="4069080"/>
            <a:ext cx="4185920" cy="15843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增强现实（AR）将虚拟信息叠加到现实世界，应用于工业、医疗、教育等领域。如工业中，工人借助AR眼镜获取设备维修指导；医疗上，医生通过AR辅助手术；教育中，学生用AR观察虚拟模型。</a:t>
            </a:r>
            <a:endParaRPr lang="en-US" sz="1600" dirty="0"/>
          </a:p>
        </p:txBody>
      </p:sp>
      <p:sp>
        <p:nvSpPr>
          <p:cNvPr id="20" name="Shape 17"/>
          <p:cNvSpPr/>
          <p:nvPr/>
        </p:nvSpPr>
        <p:spPr>
          <a:xfrm>
            <a:off x="6134100" y="3398520"/>
            <a:ext cx="4571365" cy="2712720"/>
          </a:xfrm>
          <a:prstGeom prst="roundRect">
            <a:avLst>
              <a:gd name="adj" fmla="val 7677"/>
            </a:avLst>
          </a:prstGeom>
          <a:solidFill>
            <a:srgbClr val="FFFFFF"/>
          </a:solidFill>
          <a:ln w="19050">
            <a:gradFill flip="none" rotWithShape="1">
              <a:gsLst>
                <a:gs pos="0">
                  <a:srgbClr val="97B8F4"/>
                </a:gs>
                <a:gs pos="100000">
                  <a:srgbClr val="5289ED"/>
                </a:gs>
              </a:gsLst>
              <a:lin ang="2700000" scaled="1"/>
            </a:gra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6134100" y="3398520"/>
            <a:ext cx="4571365" cy="27127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2" name="Shape 19"/>
          <p:cNvSpPr/>
          <p:nvPr/>
        </p:nvSpPr>
        <p:spPr>
          <a:xfrm>
            <a:off x="6126480" y="3383280"/>
            <a:ext cx="4586605" cy="640080"/>
          </a:xfrm>
          <a:prstGeom prst="round2SameRect">
            <a:avLst/>
          </a:prstGeom>
          <a:solidFill>
            <a:srgbClr val="5289ED"/>
          </a:solidFill>
          <a:ln/>
        </p:spPr>
      </p:sp>
      <p:sp>
        <p:nvSpPr>
          <p:cNvPr id="23" name="Text 20"/>
          <p:cNvSpPr/>
          <p:nvPr/>
        </p:nvSpPr>
        <p:spPr>
          <a:xfrm>
            <a:off x="6126480" y="3383280"/>
            <a:ext cx="4586605" cy="64008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4" name="Text 21"/>
          <p:cNvSpPr/>
          <p:nvPr/>
        </p:nvSpPr>
        <p:spPr>
          <a:xfrm>
            <a:off x="6318885" y="3503930"/>
            <a:ext cx="4202430" cy="30341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VR与AR的融合趋势</a:t>
            </a:r>
            <a:endParaRPr lang="en-US" sz="1600" dirty="0"/>
          </a:p>
        </p:txBody>
      </p:sp>
      <p:sp>
        <p:nvSpPr>
          <p:cNvPr id="25" name="Text 22"/>
          <p:cNvSpPr/>
          <p:nvPr/>
        </p:nvSpPr>
        <p:spPr>
          <a:xfrm>
            <a:off x="6327140" y="4069080"/>
            <a:ext cx="4185920" cy="15843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VR与AR正加速融合，形成混合现实（MR）。MR结合两者优势，既提供沉浸式体验，又保留现实元素。如微软HoloLens，用户可在现实场景中操作虚拟物体，拓展了元宇宙应用场景。</a:t>
            </a:r>
            <a:endParaRPr lang="en-US"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5-30-10:57:51-d0shtbs75iks832jea8g.png"/>
          <p:cNvPicPr>
            <a:picLocks noChangeAspect="1"/>
          </p:cNvPicPr>
          <p:nvPr/>
        </p:nvPicPr>
        <p:blipFill>
          <a:blip r:embed="rId3"/>
          <a:srcRect l="7185" t="13452" r="6989" b="11434"/>
          <a:stretch/>
        </p:blipFill>
        <p:spPr>
          <a:xfrm>
            <a:off x="-22860" y="-27940"/>
            <a:ext cx="12219940" cy="689991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V="1">
            <a:off x="971055" y="748041"/>
            <a:ext cx="292595" cy="291454"/>
          </a:xfrm>
          <a:prstGeom prst="plaque">
            <a:avLst>
              <a:gd name="adj" fmla="val 50000"/>
            </a:avLst>
          </a:prstGeom>
          <a:solidFill>
            <a:srgbClr val="000000"/>
          </a:solidFill>
          <a:ln/>
        </p:spPr>
      </p:sp>
      <p:sp>
        <p:nvSpPr>
          <p:cNvPr id="4" name="Text 1"/>
          <p:cNvSpPr/>
          <p:nvPr/>
        </p:nvSpPr>
        <p:spPr>
          <a:xfrm>
            <a:off x="971055" y="748041"/>
            <a:ext cx="292595" cy="291454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 flipV="1">
            <a:off x="594360" y="380365"/>
            <a:ext cx="438309" cy="436889"/>
          </a:xfrm>
          <a:prstGeom prst="plaque">
            <a:avLst>
              <a:gd name="adj" fmla="val 50000"/>
            </a:avLst>
          </a:prstGeom>
          <a:solidFill>
            <a:srgbClr val="000000"/>
          </a:solidFill>
          <a:ln/>
        </p:spPr>
      </p:sp>
      <p:sp>
        <p:nvSpPr>
          <p:cNvPr id="6" name="Text 3"/>
          <p:cNvSpPr/>
          <p:nvPr/>
        </p:nvSpPr>
        <p:spPr>
          <a:xfrm>
            <a:off x="594360" y="380365"/>
            <a:ext cx="438309" cy="43688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 rot="21000000">
            <a:off x="1001395" y="1683385"/>
            <a:ext cx="2458085" cy="3895725"/>
          </a:xfrm>
          <a:prstGeom prst="roundRect">
            <a:avLst/>
          </a:prstGeom>
          <a:solidFill>
            <a:srgbClr val="5289ED"/>
          </a:solidFill>
          <a:ln/>
        </p:spPr>
      </p:sp>
      <p:sp>
        <p:nvSpPr>
          <p:cNvPr id="8" name="Text 5"/>
          <p:cNvSpPr/>
          <p:nvPr/>
        </p:nvSpPr>
        <p:spPr>
          <a:xfrm rot="21000000">
            <a:off x="1001395" y="1683385"/>
            <a:ext cx="2458085" cy="389572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 rot="21000000">
            <a:off x="4618355" y="1683385"/>
            <a:ext cx="2458085" cy="3895725"/>
          </a:xfrm>
          <a:prstGeom prst="roundRect">
            <a:avLst/>
          </a:prstGeom>
          <a:solidFill>
            <a:srgbClr val="5289ED"/>
          </a:solidFill>
          <a:ln/>
        </p:spPr>
      </p:sp>
      <p:sp>
        <p:nvSpPr>
          <p:cNvPr id="10" name="Text 7"/>
          <p:cNvSpPr/>
          <p:nvPr/>
        </p:nvSpPr>
        <p:spPr>
          <a:xfrm rot="21000000">
            <a:off x="4618355" y="1683385"/>
            <a:ext cx="2458085" cy="389572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 rot="21000000">
            <a:off x="8235315" y="1683385"/>
            <a:ext cx="2458085" cy="3895725"/>
          </a:xfrm>
          <a:prstGeom prst="roundRect">
            <a:avLst/>
          </a:prstGeom>
          <a:solidFill>
            <a:srgbClr val="5289ED"/>
          </a:solidFill>
          <a:ln/>
        </p:spPr>
      </p:sp>
      <p:sp>
        <p:nvSpPr>
          <p:cNvPr id="12" name="Text 9"/>
          <p:cNvSpPr/>
          <p:nvPr/>
        </p:nvSpPr>
        <p:spPr>
          <a:xfrm rot="21000000">
            <a:off x="8235315" y="1683385"/>
            <a:ext cx="2458085" cy="389572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13" name="Image 1" descr="https://test-kimi-img.moonshot.cn/pub/slides/slides_tmpl/image/25-05-30-10:57:52-d0shtc475iks832jea9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950" y="1897380"/>
            <a:ext cx="2682240" cy="3907790"/>
          </a:xfrm>
          <a:prstGeom prst="rect">
            <a:avLst/>
          </a:prstGeom>
        </p:spPr>
      </p:pic>
      <p:pic>
        <p:nvPicPr>
          <p:cNvPr id="14" name="Image 2" descr="https://test-kimi-img.moonshot.cn/pub/slides/slides_tmpl/image/25-05-30-10:57:52-d0shtc475iks832jea9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0910" y="1897380"/>
            <a:ext cx="2682240" cy="3907790"/>
          </a:xfrm>
          <a:prstGeom prst="rect">
            <a:avLst/>
          </a:prstGeom>
        </p:spPr>
      </p:pic>
      <p:pic>
        <p:nvPicPr>
          <p:cNvPr id="15" name="Image 3" descr="https://test-kimi-img.moonshot.cn/pub/slides/slides_tmpl/image/25-05-30-10:57:52-d0shtc475iks832jea9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7870" y="1897380"/>
            <a:ext cx="2682240" cy="3907790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1167130" y="380365"/>
            <a:ext cx="9799955" cy="43299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人工智能与区块链</a:t>
            </a:r>
            <a:endParaRPr lang="en-US" sz="1600" dirty="0"/>
          </a:p>
        </p:txBody>
      </p:sp>
      <p:sp>
        <p:nvSpPr>
          <p:cNvPr id="17" name="Text 11"/>
          <p:cNvSpPr/>
          <p:nvPr/>
        </p:nvSpPr>
        <p:spPr>
          <a:xfrm>
            <a:off x="1381125" y="2271395"/>
            <a:ext cx="2138680" cy="581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人工智能在元宇宙中的角色</a:t>
            </a:r>
            <a:endParaRPr lang="en-US" sz="1600" dirty="0"/>
          </a:p>
        </p:txBody>
      </p:sp>
      <p:sp>
        <p:nvSpPr>
          <p:cNvPr id="18" name="Text 12"/>
          <p:cNvSpPr/>
          <p:nvPr/>
        </p:nvSpPr>
        <p:spPr>
          <a:xfrm>
            <a:off x="1381125" y="2927985"/>
            <a:ext cx="2176145" cy="19335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人工智能为元宇宙提供智能交互，如虚拟角色的自然语言对话、行为决策。AI生成内容（AIGC）可快速创造虚拟场景、物品，提升元宇宙内容丰富度，降低创作门槛。</a:t>
            </a:r>
            <a:endParaRPr lang="en-US" sz="1600" dirty="0"/>
          </a:p>
        </p:txBody>
      </p:sp>
      <p:sp>
        <p:nvSpPr>
          <p:cNvPr id="19" name="Text 13"/>
          <p:cNvSpPr/>
          <p:nvPr/>
        </p:nvSpPr>
        <p:spPr>
          <a:xfrm>
            <a:off x="4998085" y="2271395"/>
            <a:ext cx="2138680" cy="581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区块链技术保障权益</a:t>
            </a:r>
            <a:endParaRPr lang="en-US" sz="1600" dirty="0"/>
          </a:p>
        </p:txBody>
      </p:sp>
      <p:sp>
        <p:nvSpPr>
          <p:cNvPr id="20" name="Text 14"/>
          <p:cNvSpPr/>
          <p:nvPr/>
        </p:nvSpPr>
        <p:spPr>
          <a:xfrm>
            <a:off x="4998085" y="2927985"/>
            <a:ext cx="2176145" cy="22098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区块链为元宇宙中的数字资产提供确权、交易保障。其去中心化特性确保资产所有权不可篡改，NFT（非同质化代币）让虚拟物品具有唯一性，如数字艺术品、虚拟土地可安全交易。</a:t>
            </a:r>
            <a:endParaRPr lang="en-US" sz="1600" dirty="0"/>
          </a:p>
        </p:txBody>
      </p:sp>
      <p:sp>
        <p:nvSpPr>
          <p:cNvPr id="21" name="Text 15"/>
          <p:cNvSpPr/>
          <p:nvPr/>
        </p:nvSpPr>
        <p:spPr>
          <a:xfrm>
            <a:off x="8615045" y="2271395"/>
            <a:ext cx="2138680" cy="5810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AI与区块链协同作用</a:t>
            </a:r>
            <a:endParaRPr lang="en-US" sz="1600" dirty="0"/>
          </a:p>
        </p:txBody>
      </p:sp>
      <p:sp>
        <p:nvSpPr>
          <p:cNvPr id="22" name="Text 16"/>
          <p:cNvSpPr/>
          <p:nvPr/>
        </p:nvSpPr>
        <p:spPr>
          <a:xfrm>
            <a:off x="8615045" y="2927985"/>
            <a:ext cx="2176145" cy="193357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AI与区块链协同，AI利用区块链数据训练模型，区块链记录AI生成内容版权。如AI创作的虚拟艺术品，区块链确保其版权归属，提升元宇宙可信度与价值。</a:t>
            </a:r>
            <a:endParaRPr lang="en-US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gradFill flip="none" rotWithShape="0">
          <a:gsLst>
            <a:gs pos="0">
              <a:srgbClr val="E0FAFF">
                <a:alpha val="83000"/>
              </a:srgbClr>
            </a:gs>
            <a:gs pos="100000">
              <a:srgbClr val="C2F5F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5-30-10:57:06-d0sht0k75iks832je9v0.png"/>
          <p:cNvPicPr>
            <a:picLocks noChangeAspect="1"/>
          </p:cNvPicPr>
          <p:nvPr/>
        </p:nvPicPr>
        <p:blipFill>
          <a:blip r:embed="rId3"/>
          <a:srcRect l="5876" t="9906"/>
          <a:stretch/>
        </p:blipFill>
        <p:spPr>
          <a:xfrm>
            <a:off x="8255" y="-36830"/>
            <a:ext cx="11229340" cy="634682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048000" y="1278890"/>
            <a:ext cx="6096000" cy="123428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000" b="1" dirty="0">
                <a:solidFill>
                  <a:srgbClr val="333333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2745105" y="2883535"/>
            <a:ext cx="7082383" cy="1015663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0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元宇宙技术发展现状</a:t>
            </a:r>
            <a:endParaRPr lang="en-US" sz="1600" dirty="0"/>
          </a:p>
        </p:txBody>
      </p:sp>
      <p:pic>
        <p:nvPicPr>
          <p:cNvPr id="5" name="Image 1" descr="https://test-kimi-img.moonshot.cn/pub/slides/slides_tmpl/image/25-05-30-10:57:06-d0sht0k75iks832je9u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1745" y="4329430"/>
            <a:ext cx="1511935" cy="1353185"/>
          </a:xfrm>
          <a:prstGeom prst="rect">
            <a:avLst/>
          </a:prstGeom>
        </p:spPr>
      </p:pic>
      <p:sp>
        <p:nvSpPr>
          <p:cNvPr id="6" name="Shape 2"/>
          <p:cNvSpPr/>
          <p:nvPr/>
        </p:nvSpPr>
        <p:spPr>
          <a:xfrm>
            <a:off x="1610995" y="509270"/>
            <a:ext cx="8639810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ysDot"/>
            <a:headEnd type="none"/>
            <a:tailEnd type="none"/>
          </a:ln>
        </p:spPr>
      </p:sp>
      <p:sp>
        <p:nvSpPr>
          <p:cNvPr id="7" name="Shape 3"/>
          <p:cNvSpPr/>
          <p:nvPr/>
        </p:nvSpPr>
        <p:spPr>
          <a:xfrm>
            <a:off x="2355215" y="6550025"/>
            <a:ext cx="8894445" cy="0"/>
          </a:xfrm>
          <a:prstGeom prst="line">
            <a:avLst/>
          </a:prstGeom>
          <a:noFill/>
          <a:ln w="15875">
            <a:solidFill>
              <a:srgbClr val="000000"/>
            </a:solidFill>
            <a:prstDash val="sysDot"/>
            <a:headEnd type="none"/>
            <a:tailEnd type="none"/>
          </a:ln>
        </p:spPr>
      </p:sp>
      <p:sp>
        <p:nvSpPr>
          <p:cNvPr id="8" name="Shape 4"/>
          <p:cNvSpPr/>
          <p:nvPr/>
        </p:nvSpPr>
        <p:spPr>
          <a:xfrm>
            <a:off x="11774805" y="1237615"/>
            <a:ext cx="0" cy="4104005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headEnd type="none"/>
            <a:tailEnd type="none"/>
          </a:ln>
        </p:spPr>
      </p:sp>
      <p:sp>
        <p:nvSpPr>
          <p:cNvPr id="9" name="Shape 5"/>
          <p:cNvSpPr/>
          <p:nvPr/>
        </p:nvSpPr>
        <p:spPr>
          <a:xfrm flipV="1">
            <a:off x="586105" y="2072640"/>
            <a:ext cx="0" cy="4104005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headEnd type="none"/>
            <a:tailEnd type="none"/>
          </a:ln>
        </p:spPr>
      </p:sp>
      <p:pic>
        <p:nvPicPr>
          <p:cNvPr id="10" name="Image 2" descr="https://test-kimi-img.moonshot.cn/pub/slides/slides_tmpl/image/25-05-30-10:56:46-d0shsrk75iks832je9o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180" y="337820"/>
            <a:ext cx="902335" cy="298450"/>
          </a:xfrm>
          <a:prstGeom prst="rect">
            <a:avLst/>
          </a:prstGeom>
        </p:spPr>
      </p:pic>
      <p:pic>
        <p:nvPicPr>
          <p:cNvPr id="11" name="Image 3" descr="https://test-kimi-img.moonshot.cn/pub/slides/slides_tmpl/image/25-05-30-10:56:46-d0shsrk75iks832je9p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59720" y="354330"/>
            <a:ext cx="1334770" cy="304800"/>
          </a:xfrm>
          <a:prstGeom prst="rect">
            <a:avLst/>
          </a:prstGeom>
        </p:spPr>
      </p:pic>
      <p:pic>
        <p:nvPicPr>
          <p:cNvPr id="12" name="Image 4" descr="https://test-kimi-img.moonshot.cn/pub/slides/slides_tmpl/image/25-05-30-10:56:46-d0shsrk75iks832je9q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" y="1196340"/>
            <a:ext cx="207010" cy="719455"/>
          </a:xfrm>
          <a:prstGeom prst="rect">
            <a:avLst/>
          </a:prstGeom>
        </p:spPr>
      </p:pic>
      <p:pic>
        <p:nvPicPr>
          <p:cNvPr id="13" name="Image 5" descr="https://test-kimi-img.moonshot.cn/pub/slides/slides_tmpl/image/25-05-30-10:56:46-d0shsrk75iks832je9q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54790" y="5469890"/>
            <a:ext cx="207010" cy="719455"/>
          </a:xfrm>
          <a:prstGeom prst="rect">
            <a:avLst/>
          </a:prstGeom>
        </p:spPr>
      </p:pic>
      <p:pic>
        <p:nvPicPr>
          <p:cNvPr id="14" name="Image 6" descr="https://test-kimi-img.moonshot.cn/pub/slides/slides_tmpl/image/25-05-30-10:56:46-d0shsrk75iks832je9p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1525" y="6377305"/>
            <a:ext cx="1334770" cy="304800"/>
          </a:xfrm>
          <a:prstGeom prst="rect">
            <a:avLst/>
          </a:prstGeom>
        </p:spPr>
      </p:pic>
      <p:pic>
        <p:nvPicPr>
          <p:cNvPr id="15" name="Image 7" descr="https://test-kimi-img.moonshot.cn/pub/slides/slides_tmpl/image/25-05-30-10:56:51-d0shsss75iks832je9r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74450" y="6356350"/>
            <a:ext cx="353695" cy="298450"/>
          </a:xfrm>
          <a:prstGeom prst="rect">
            <a:avLst/>
          </a:prstGeom>
        </p:spPr>
      </p:pic>
      <p:pic>
        <p:nvPicPr>
          <p:cNvPr id="16" name="Image 8" descr="https://test-kimi-img.moonshot.cn/pub/slides/slides_tmpl/image/25-05-30-10:57:06-d0sht0k75iks832je9v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48580" y="1563370"/>
            <a:ext cx="2450465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5-30-10:57:51-d0shtbs75iks832jea8g.png"/>
          <p:cNvPicPr>
            <a:picLocks noChangeAspect="1"/>
          </p:cNvPicPr>
          <p:nvPr/>
        </p:nvPicPr>
        <p:blipFill>
          <a:blip r:embed="rId3"/>
          <a:srcRect l="7185" t="13452" r="6989" b="11434"/>
          <a:stretch/>
        </p:blipFill>
        <p:spPr>
          <a:xfrm>
            <a:off x="-22860" y="-27940"/>
            <a:ext cx="12219940" cy="689991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 flipV="1">
            <a:off x="971055" y="748041"/>
            <a:ext cx="292595" cy="291454"/>
          </a:xfrm>
          <a:prstGeom prst="plaque">
            <a:avLst>
              <a:gd name="adj" fmla="val 50000"/>
            </a:avLst>
          </a:prstGeom>
          <a:solidFill>
            <a:srgbClr val="000000"/>
          </a:solidFill>
          <a:ln/>
        </p:spPr>
      </p:sp>
      <p:sp>
        <p:nvSpPr>
          <p:cNvPr id="4" name="Text 1"/>
          <p:cNvSpPr/>
          <p:nvPr/>
        </p:nvSpPr>
        <p:spPr>
          <a:xfrm>
            <a:off x="971055" y="748041"/>
            <a:ext cx="292595" cy="291454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 flipV="1">
            <a:off x="594360" y="380365"/>
            <a:ext cx="438309" cy="436889"/>
          </a:xfrm>
          <a:prstGeom prst="plaque">
            <a:avLst>
              <a:gd name="adj" fmla="val 50000"/>
            </a:avLst>
          </a:prstGeom>
          <a:solidFill>
            <a:srgbClr val="000000"/>
          </a:solidFill>
          <a:ln/>
        </p:spPr>
      </p:sp>
      <p:sp>
        <p:nvSpPr>
          <p:cNvPr id="6" name="Text 3"/>
          <p:cNvSpPr/>
          <p:nvPr/>
        </p:nvSpPr>
        <p:spPr>
          <a:xfrm>
            <a:off x="594360" y="380365"/>
            <a:ext cx="438309" cy="43688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167130" y="380365"/>
            <a:ext cx="9799955" cy="43299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全球发展态势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 rot="5400000">
            <a:off x="815975" y="2433955"/>
            <a:ext cx="3455035" cy="2957195"/>
          </a:xfrm>
          <a:custGeom>
            <a:avLst/>
            <a:gdLst/>
            <a:ahLst/>
            <a:cxnLst/>
            <a:rect l="l" t="t" r="r" b="b"/>
            <a:pathLst>
              <a:path w="3455035" h="2957195">
                <a:moveTo>
                  <a:pt x="1914525" y="0"/>
                </a:moveTo>
                <a:lnTo>
                  <a:pt x="2684780" y="0"/>
                </a:lnTo>
                <a:lnTo>
                  <a:pt x="3455035" y="1478597"/>
                </a:lnTo>
                <a:lnTo>
                  <a:pt x="2684780" y="2957195"/>
                </a:lnTo>
                <a:lnTo>
                  <a:pt x="0" y="2957195"/>
                </a:lnTo>
                <a:lnTo>
                  <a:pt x="0" y="0"/>
                </a:lnTo>
                <a:lnTo>
                  <a:pt x="1914525" y="0"/>
                </a:lnTo>
                <a:close/>
              </a:path>
            </a:pathLst>
          </a:custGeom>
          <a:solidFill>
            <a:srgbClr val="FFFFFF"/>
          </a:solidFill>
          <a:ln w="19050">
            <a:gradFill flip="none" rotWithShape="1">
              <a:gsLst>
                <a:gs pos="0">
                  <a:srgbClr val="175BD9"/>
                </a:gs>
                <a:gs pos="100000">
                  <a:srgbClr val="5289ED"/>
                </a:gs>
              </a:gsLst>
              <a:lin ang="2700000" scaled="1"/>
            </a:gradFill>
            <a:prstDash val="solid"/>
          </a:ln>
        </p:spPr>
      </p:sp>
      <p:sp>
        <p:nvSpPr>
          <p:cNvPr id="9" name="Text 6"/>
          <p:cNvSpPr/>
          <p:nvPr/>
        </p:nvSpPr>
        <p:spPr>
          <a:xfrm rot="5400000">
            <a:off x="815975" y="2433955"/>
            <a:ext cx="3455035" cy="295719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1031240" y="1775460"/>
            <a:ext cx="3023870" cy="762000"/>
          </a:xfrm>
          <a:prstGeom prst="roundRect">
            <a:avLst>
              <a:gd name="adj" fmla="val 0"/>
            </a:avLst>
          </a:prstGeom>
          <a:solidFill>
            <a:srgbClr val="5289ED"/>
          </a:solidFill>
          <a:ln/>
        </p:spPr>
      </p:sp>
      <p:sp>
        <p:nvSpPr>
          <p:cNvPr id="11" name="Text 8"/>
          <p:cNvSpPr/>
          <p:nvPr/>
        </p:nvSpPr>
        <p:spPr>
          <a:xfrm>
            <a:off x="1031240" y="1775460"/>
            <a:ext cx="3023870" cy="762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1264920" y="1833880"/>
            <a:ext cx="255651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主要国家发展策略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1136015" y="2593340"/>
            <a:ext cx="2814320" cy="189468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美国、中国、韩国等国积极布局元宇宙。美国科技巨头如Meta、微软大力投入研发；中国政策支持，企业探索应用场景；韩国政府制定发展规划，推动产业发展，形成全球竞争格局。</a:t>
            </a: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>
            <a:off x="2017395" y="5783580"/>
            <a:ext cx="1052195" cy="121920"/>
          </a:xfrm>
          <a:prstGeom prst="ellipse">
            <a:avLst/>
          </a:prstGeom>
          <a:solidFill>
            <a:srgbClr val="5289ED">
              <a:alpha val="65098"/>
            </a:srgbClr>
          </a:solidFill>
          <a:ln/>
        </p:spPr>
      </p:sp>
      <p:sp>
        <p:nvSpPr>
          <p:cNvPr id="15" name="Text 12"/>
          <p:cNvSpPr/>
          <p:nvPr/>
        </p:nvSpPr>
        <p:spPr>
          <a:xfrm>
            <a:off x="2017395" y="5783580"/>
            <a:ext cx="1052195" cy="1219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Shape 13"/>
          <p:cNvSpPr/>
          <p:nvPr/>
        </p:nvSpPr>
        <p:spPr>
          <a:xfrm rot="5400000">
            <a:off x="4349115" y="2037715"/>
            <a:ext cx="3455035" cy="2957195"/>
          </a:xfrm>
          <a:custGeom>
            <a:avLst/>
            <a:gdLst/>
            <a:ahLst/>
            <a:cxnLst/>
            <a:rect l="l" t="t" r="r" b="b"/>
            <a:pathLst>
              <a:path w="3455035" h="2957195">
                <a:moveTo>
                  <a:pt x="1914525" y="0"/>
                </a:moveTo>
                <a:lnTo>
                  <a:pt x="2684780" y="0"/>
                </a:lnTo>
                <a:lnTo>
                  <a:pt x="3455035" y="1478597"/>
                </a:lnTo>
                <a:lnTo>
                  <a:pt x="2684780" y="2957195"/>
                </a:lnTo>
                <a:lnTo>
                  <a:pt x="0" y="2957195"/>
                </a:lnTo>
                <a:lnTo>
                  <a:pt x="0" y="0"/>
                </a:lnTo>
                <a:lnTo>
                  <a:pt x="1914525" y="0"/>
                </a:lnTo>
                <a:close/>
              </a:path>
            </a:pathLst>
          </a:custGeom>
          <a:solidFill>
            <a:srgbClr val="FFFFFF"/>
          </a:solidFill>
          <a:ln w="19050">
            <a:gradFill flip="none" rotWithShape="1">
              <a:gsLst>
                <a:gs pos="0">
                  <a:srgbClr val="175BD9"/>
                </a:gs>
                <a:gs pos="100000">
                  <a:srgbClr val="5289ED"/>
                </a:gs>
              </a:gsLst>
              <a:lin ang="2700000" scaled="1"/>
            </a:gradFill>
            <a:prstDash val="solid"/>
          </a:ln>
        </p:spPr>
      </p:sp>
      <p:sp>
        <p:nvSpPr>
          <p:cNvPr id="17" name="Text 14"/>
          <p:cNvSpPr/>
          <p:nvPr/>
        </p:nvSpPr>
        <p:spPr>
          <a:xfrm rot="5400000">
            <a:off x="4349115" y="2037715"/>
            <a:ext cx="3455035" cy="295719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" name="Shape 15"/>
          <p:cNvSpPr/>
          <p:nvPr/>
        </p:nvSpPr>
        <p:spPr>
          <a:xfrm>
            <a:off x="4564380" y="1379220"/>
            <a:ext cx="3023870" cy="762000"/>
          </a:xfrm>
          <a:prstGeom prst="roundRect">
            <a:avLst>
              <a:gd name="adj" fmla="val 0"/>
            </a:avLst>
          </a:prstGeom>
          <a:solidFill>
            <a:srgbClr val="5289ED"/>
          </a:solidFill>
          <a:ln/>
        </p:spPr>
      </p:sp>
      <p:sp>
        <p:nvSpPr>
          <p:cNvPr id="19" name="Text 16"/>
          <p:cNvSpPr/>
          <p:nvPr/>
        </p:nvSpPr>
        <p:spPr>
          <a:xfrm>
            <a:off x="4564380" y="1379220"/>
            <a:ext cx="3023870" cy="762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0" name="Text 17"/>
          <p:cNvSpPr/>
          <p:nvPr/>
        </p:nvSpPr>
        <p:spPr>
          <a:xfrm>
            <a:off x="4798060" y="1437640"/>
            <a:ext cx="255651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热门领域与企业案例</a:t>
            </a:r>
            <a:endParaRPr lang="en-US" sz="1600" dirty="0"/>
          </a:p>
        </p:txBody>
      </p:sp>
      <p:sp>
        <p:nvSpPr>
          <p:cNvPr id="21" name="Text 18"/>
          <p:cNvSpPr/>
          <p:nvPr/>
        </p:nvSpPr>
        <p:spPr>
          <a:xfrm>
            <a:off x="4669155" y="2197100"/>
            <a:ext cx="2814320" cy="189468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游戏领域，Roblox、Epic Games等企业凭借元宇宙游戏吸引用户；社交领域，Meta的Horizon Worlds探索虚拟社交；教育领域，一些平台提供沉浸式教学，推动元宇宙在各领域落地。</a:t>
            </a:r>
            <a:endParaRPr lang="en-US" sz="1600" dirty="0"/>
          </a:p>
        </p:txBody>
      </p:sp>
      <p:sp>
        <p:nvSpPr>
          <p:cNvPr id="22" name="Shape 19"/>
          <p:cNvSpPr/>
          <p:nvPr/>
        </p:nvSpPr>
        <p:spPr>
          <a:xfrm>
            <a:off x="5550535" y="5387340"/>
            <a:ext cx="1052195" cy="121920"/>
          </a:xfrm>
          <a:prstGeom prst="ellipse">
            <a:avLst/>
          </a:prstGeom>
          <a:solidFill>
            <a:srgbClr val="5289ED">
              <a:alpha val="65098"/>
            </a:srgbClr>
          </a:solidFill>
          <a:ln/>
        </p:spPr>
      </p:sp>
      <p:sp>
        <p:nvSpPr>
          <p:cNvPr id="23" name="Text 20"/>
          <p:cNvSpPr/>
          <p:nvPr/>
        </p:nvSpPr>
        <p:spPr>
          <a:xfrm>
            <a:off x="5550535" y="5387340"/>
            <a:ext cx="1052195" cy="1219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4" name="Shape 21"/>
          <p:cNvSpPr/>
          <p:nvPr/>
        </p:nvSpPr>
        <p:spPr>
          <a:xfrm rot="5400000">
            <a:off x="7882255" y="2433955"/>
            <a:ext cx="3455035" cy="2957195"/>
          </a:xfrm>
          <a:custGeom>
            <a:avLst/>
            <a:gdLst/>
            <a:ahLst/>
            <a:cxnLst/>
            <a:rect l="l" t="t" r="r" b="b"/>
            <a:pathLst>
              <a:path w="3455035" h="2957195">
                <a:moveTo>
                  <a:pt x="1914525" y="0"/>
                </a:moveTo>
                <a:lnTo>
                  <a:pt x="2684780" y="0"/>
                </a:lnTo>
                <a:lnTo>
                  <a:pt x="3455035" y="1478597"/>
                </a:lnTo>
                <a:lnTo>
                  <a:pt x="2684780" y="2957195"/>
                </a:lnTo>
                <a:lnTo>
                  <a:pt x="0" y="2957195"/>
                </a:lnTo>
                <a:lnTo>
                  <a:pt x="0" y="0"/>
                </a:lnTo>
                <a:lnTo>
                  <a:pt x="1914525" y="0"/>
                </a:lnTo>
                <a:close/>
              </a:path>
            </a:pathLst>
          </a:custGeom>
          <a:solidFill>
            <a:srgbClr val="FFFFFF"/>
          </a:solidFill>
          <a:ln w="19050">
            <a:gradFill flip="none" rotWithShape="1">
              <a:gsLst>
                <a:gs pos="0">
                  <a:srgbClr val="175BD9"/>
                </a:gs>
                <a:gs pos="100000">
                  <a:srgbClr val="5289ED"/>
                </a:gs>
              </a:gsLst>
              <a:lin ang="2700000" scaled="1"/>
            </a:gradFill>
            <a:prstDash val="solid"/>
          </a:ln>
        </p:spPr>
      </p:sp>
      <p:sp>
        <p:nvSpPr>
          <p:cNvPr id="25" name="Text 22"/>
          <p:cNvSpPr/>
          <p:nvPr/>
        </p:nvSpPr>
        <p:spPr>
          <a:xfrm rot="5400000">
            <a:off x="7882255" y="2433955"/>
            <a:ext cx="3455035" cy="295719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6" name="Shape 23"/>
          <p:cNvSpPr/>
          <p:nvPr/>
        </p:nvSpPr>
        <p:spPr>
          <a:xfrm>
            <a:off x="8097520" y="1775460"/>
            <a:ext cx="3023870" cy="762000"/>
          </a:xfrm>
          <a:prstGeom prst="roundRect">
            <a:avLst>
              <a:gd name="adj" fmla="val 0"/>
            </a:avLst>
          </a:prstGeom>
          <a:solidFill>
            <a:srgbClr val="5289ED"/>
          </a:solidFill>
          <a:ln/>
        </p:spPr>
      </p:sp>
      <p:sp>
        <p:nvSpPr>
          <p:cNvPr id="27" name="Text 24"/>
          <p:cNvSpPr/>
          <p:nvPr/>
        </p:nvSpPr>
        <p:spPr>
          <a:xfrm>
            <a:off x="8097520" y="1775460"/>
            <a:ext cx="3023870" cy="762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8" name="Text 25"/>
          <p:cNvSpPr/>
          <p:nvPr/>
        </p:nvSpPr>
        <p:spPr>
          <a:xfrm>
            <a:off x="8331200" y="1833880"/>
            <a:ext cx="255651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技术瓶颈与突破方向</a:t>
            </a:r>
            <a:endParaRPr lang="en-US" sz="1600" dirty="0"/>
          </a:p>
        </p:txBody>
      </p:sp>
      <p:sp>
        <p:nvSpPr>
          <p:cNvPr id="29" name="Text 26"/>
          <p:cNvSpPr/>
          <p:nvPr/>
        </p:nvSpPr>
        <p:spPr>
          <a:xfrm>
            <a:off x="8202295" y="2593340"/>
            <a:ext cx="2814320" cy="162044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当前元宇宙面临技术瓶颈，如硬件性能不足、内容生态不完善。突破方向包括提升芯片性能、优化算法、加强内容创作工具研发，以推动元宇宙发展。</a:t>
            </a:r>
            <a:endParaRPr lang="en-US" sz="1600" dirty="0"/>
          </a:p>
        </p:txBody>
      </p:sp>
      <p:sp>
        <p:nvSpPr>
          <p:cNvPr id="30" name="Shape 27"/>
          <p:cNvSpPr/>
          <p:nvPr/>
        </p:nvSpPr>
        <p:spPr>
          <a:xfrm>
            <a:off x="9083675" y="5783580"/>
            <a:ext cx="1052195" cy="121920"/>
          </a:xfrm>
          <a:prstGeom prst="ellipse">
            <a:avLst/>
          </a:prstGeom>
          <a:solidFill>
            <a:srgbClr val="5289ED">
              <a:alpha val="65098"/>
            </a:srgbClr>
          </a:solidFill>
          <a:ln/>
        </p:spPr>
      </p:sp>
      <p:sp>
        <p:nvSpPr>
          <p:cNvPr id="31" name="Text 28"/>
          <p:cNvSpPr/>
          <p:nvPr/>
        </p:nvSpPr>
        <p:spPr>
          <a:xfrm>
            <a:off x="9083675" y="5783580"/>
            <a:ext cx="1052195" cy="1219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E2A3DF"/>
      </a:accent1>
      <a:accent2>
        <a:srgbClr val="5289ED"/>
      </a:accent2>
      <a:accent3>
        <a:srgbClr val="67E5FC"/>
      </a:accent3>
      <a:accent4>
        <a:srgbClr val="D9EBF6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483</Words>
  <Application>Microsoft Office PowerPoint</Application>
  <PresentationFormat>宽屏</PresentationFormat>
  <Paragraphs>97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MiSans</vt:lpstr>
      <vt:lpstr>Arial</vt:lpstr>
      <vt:lpstr>宋体</vt:lpstr>
      <vt:lpstr>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admin</cp:lastModifiedBy>
  <cp:revision>6</cp:revision>
  <dcterms:created xsi:type="dcterms:W3CDTF">2025-07-30T08:23:59Z</dcterms:created>
  <dcterms:modified xsi:type="dcterms:W3CDTF">2025-07-30T09:05:27Z</dcterms:modified>
</cp:coreProperties>
</file>