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257" r:id="rId3"/>
    <p:sldId id="258" r:id="rId4"/>
    <p:sldId id="265" r:id="rId5"/>
    <p:sldId id="259" r:id="rId6"/>
    <p:sldId id="266" r:id="rId7"/>
    <p:sldId id="260" r:id="rId8"/>
    <p:sldId id="283" r:id="rId9"/>
    <p:sldId id="279" r:id="rId10"/>
    <p:sldId id="284" r:id="rId11"/>
    <p:sldId id="278" r:id="rId12"/>
  </p:sldIdLst>
  <p:sldSz cx="9144000" cy="5143500" type="screen16x9"/>
  <p:notesSz cx="6858000" cy="9144000"/>
  <p:custDataLst>
    <p:tags r:id="rId14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64" y="5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E34C72-F237-452C-B92B-9B3D8D3D8B5A}" type="datetimeFigureOut">
              <a:rPr lang="zh-CN" altLang="en-US" smtClean="0"/>
              <a:t>2024/6/27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BF0B42-3B7D-4AAB-BA26-1DCD9A3F9D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62169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AD8E4-CB59-47FD-A728-C128A75E09AA}" type="datetime1">
              <a:rPr lang="zh-CN" altLang="en-US" smtClean="0"/>
              <a:t>2024/6/27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74C43-3C18-43C6-B07D-FD81475B82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54573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7D8D0-5EA9-4890-A667-508F470A93CD}" type="datetime1">
              <a:rPr lang="zh-CN" altLang="en-US" smtClean="0"/>
              <a:t>2024/6/27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74C43-3C18-43C6-B07D-FD81475B82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09547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301D8-0BE9-459D-B272-75DEDB62DBC6}" type="datetime1">
              <a:rPr lang="zh-CN" altLang="en-US" smtClean="0"/>
              <a:t>2024/6/27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74C43-3C18-43C6-B07D-FD81475B82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74822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962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8534C-66C6-43C5-B772-2E27272C982A}" type="datetime1">
              <a:rPr lang="zh-CN" altLang="en-US" smtClean="0"/>
              <a:t>2024/6/27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74C43-3C18-43C6-B07D-FD81475B82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05945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F3425-F920-45D3-85AA-DC1D97C69281}" type="datetime1">
              <a:rPr lang="zh-CN" altLang="en-US" smtClean="0"/>
              <a:t>2024/6/27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74C43-3C18-43C6-B07D-FD81475B82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9446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148DB-0A65-456D-B2FC-4A2082533242}" type="datetime1">
              <a:rPr lang="zh-CN" altLang="en-US" smtClean="0"/>
              <a:t>2024/6/27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74C43-3C18-43C6-B07D-FD81475B82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3317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FC877-30E5-4B17-950C-3A7C8C8F8BF0}" type="datetime1">
              <a:rPr lang="zh-CN" altLang="en-US" smtClean="0"/>
              <a:t>2024/6/27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74C43-3C18-43C6-B07D-FD81475B82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64319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447BD-201E-49E5-88F2-0EB3DB60581C}" type="datetime1">
              <a:rPr lang="zh-CN" altLang="en-US" smtClean="0"/>
              <a:t>2024/6/27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74C43-3C18-43C6-B07D-FD81475B82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15653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FF3D7-F7C1-43CF-9E4E-68F36A0C0B14}" type="datetime1">
              <a:rPr lang="zh-CN" altLang="en-US" smtClean="0"/>
              <a:t>2024/6/27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74C43-3C18-43C6-B07D-FD81475B82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176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B354D-195F-4750-BD0A-68F557E6A1CE}" type="datetime1">
              <a:rPr lang="zh-CN" altLang="en-US" smtClean="0"/>
              <a:t>2024/6/27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74C43-3C18-43C6-B07D-FD81475B82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9775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ABEA0-FF68-48B7-A129-A9056E147033}" type="datetime1">
              <a:rPr lang="zh-CN" altLang="en-US" smtClean="0"/>
              <a:t>2024/6/27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74C43-3C18-43C6-B07D-FD81475B82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39136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97D8B4-533E-4141-A8D4-6BE215BDA217}" type="datetime1">
              <a:rPr lang="zh-CN" altLang="en-US" smtClean="0"/>
              <a:t>2024/6/27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874C43-3C18-43C6-B07D-FD81475B82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77602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7.xml"/><Relationship Id="rId6" Type="http://schemas.openxmlformats.org/officeDocument/2006/relationships/image" Target="../media/image9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1.xml"/><Relationship Id="rId1" Type="http://schemas.openxmlformats.org/officeDocument/2006/relationships/tags" Target="../tags/tag10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3.xml"/><Relationship Id="rId1" Type="http://schemas.openxmlformats.org/officeDocument/2006/relationships/tags" Target="../tags/tag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4.xml"/><Relationship Id="rId6" Type="http://schemas.openxmlformats.org/officeDocument/2006/relationships/image" Target="../media/image3.png"/><Relationship Id="rId5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6.xml"/><Relationship Id="rId1" Type="http://schemas.openxmlformats.org/officeDocument/2006/relationships/tags" Target="../tags/tag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321904" y="1490870"/>
            <a:ext cx="6788426" cy="2186608"/>
          </a:xfrm>
          <a:prstGeom prst="rect">
            <a:avLst/>
          </a:prstGeom>
          <a:solidFill>
            <a:srgbClr val="92D05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61052" y="1590261"/>
            <a:ext cx="6520070" cy="193813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1966345" y="1839167"/>
            <a:ext cx="5499543" cy="14403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endParaRPr lang="en-US" altLang="zh-CN" sz="40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48250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5" grpId="0" animBg="1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909892CC-1A07-31BB-9903-0AA8F93D4C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867" y="306535"/>
            <a:ext cx="8458265" cy="45304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2039" y="537434"/>
            <a:ext cx="692463" cy="423172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1488240" y="565025"/>
            <a:ext cx="2802263" cy="400049"/>
          </a:xfrm>
          <a:prstGeom prst="rect">
            <a:avLst/>
          </a:prstGeom>
        </p:spPr>
        <p:txBody>
          <a:bodyPr anchor="ctr">
            <a:scene3d>
              <a:camera prst="legacyObliqueTopLeft">
                <a:rot lat="0" lon="0" rev="0"/>
              </a:camera>
              <a:lightRig rig="legacyFlat1" dir="tl"/>
            </a:scene3d>
          </a:bodyPr>
          <a:lstStyle/>
          <a:p>
            <a:pPr algn="l">
              <a:lnSpc>
                <a:spcPct val="127000"/>
              </a:lnSpc>
            </a:pPr>
            <a:r>
              <a:rPr sz="2000" kern="1000" spc="20" dirty="0" err="1">
                <a:solidFill>
                  <a:srgbClr val="04564C">
                    <a:alpha val="100000"/>
                  </a:srgbClr>
                </a:solidFill>
                <a:latin typeface="Noto Sans S Chinese Black" panose="02010800040101010101" pitchFamily="1" charset="-122"/>
                <a:ea typeface="Noto Sans S Chinese Black" panose="02010800040101010101" pitchFamily="1" charset="-122"/>
                <a:sym typeface="+mn-ea"/>
              </a:rPr>
              <a:t>校园环境</a:t>
            </a:r>
            <a:endParaRPr sz="2000" kern="1000" spc="20" dirty="0">
              <a:solidFill>
                <a:srgbClr val="04564C">
                  <a:alpha val="100000"/>
                </a:srgbClr>
              </a:solidFill>
              <a:latin typeface="Noto Sans S Chinese Black" panose="02010800040101010101" pitchFamily="1" charset="-122"/>
              <a:ea typeface="Noto Sans S Chinese Black" panose="02010800040101010101" pitchFamily="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59802" y="3306392"/>
            <a:ext cx="3447733" cy="480060"/>
          </a:xfrm>
          <a:prstGeom prst="rect">
            <a:avLst/>
          </a:prstGeom>
        </p:spPr>
        <p:txBody>
          <a:bodyPr anchor="ctr">
            <a:scene3d>
              <a:camera prst="legacyObliqueTopLeft">
                <a:rot lat="0" lon="0" rev="0"/>
              </a:camera>
              <a:lightRig rig="legacyFlat1" dir="tl"/>
            </a:scene3d>
          </a:bodyPr>
          <a:lstStyle/>
          <a:p>
            <a:pPr algn="just">
              <a:lnSpc>
                <a:spcPct val="127000"/>
              </a:lnSpc>
            </a:pPr>
            <a:endParaRPr sz="1200" kern="1000" spc="20" dirty="0">
              <a:solidFill>
                <a:srgbClr val="666666">
                  <a:alpha val="100000"/>
                </a:srgbClr>
              </a:solidFill>
              <a:latin typeface="Noto Sans S Chinese Regular" panose="02010800040101010101" pitchFamily="1" charset="-122"/>
              <a:ea typeface="Noto Sans S Chinese Regular" panose="02010800040101010101" pitchFamily="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818840" y="2208999"/>
            <a:ext cx="1576266" cy="266700"/>
          </a:xfrm>
          <a:prstGeom prst="rect">
            <a:avLst/>
          </a:prstGeom>
        </p:spPr>
        <p:txBody>
          <a:bodyPr anchor="ctr">
            <a:scene3d>
              <a:camera prst="legacyObliqueTopLeft">
                <a:rot lat="0" lon="0" rev="0"/>
              </a:camera>
              <a:lightRig rig="legacyFlat1" dir="tl"/>
            </a:scene3d>
          </a:bodyPr>
          <a:lstStyle/>
          <a:p>
            <a:pPr algn="ctr">
              <a:lnSpc>
                <a:spcPct val="127000"/>
              </a:lnSpc>
            </a:pPr>
            <a:r>
              <a:rPr lang="zh-CN" sz="1335" kern="1000" spc="20">
                <a:solidFill>
                  <a:srgbClr val="FFFFFF">
                    <a:alpha val="100000"/>
                  </a:srgbClr>
                </a:solidFill>
                <a:latin typeface="Noto Sans S Chinese Black" panose="02010800040101010101" pitchFamily="1" charset="-122"/>
                <a:ea typeface="Noto Sans S Chinese Black" panose="02010800040101010101" pitchFamily="1" charset="-122"/>
              </a:rPr>
              <a:t>校园环境优化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48406" y="2109470"/>
            <a:ext cx="6181344" cy="220853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720590" y="3347085"/>
            <a:ext cx="3362960" cy="480060"/>
          </a:xfrm>
          <a:prstGeom prst="rect">
            <a:avLst/>
          </a:prstGeom>
        </p:spPr>
        <p:txBody>
          <a:bodyPr anchor="ctr">
            <a:scene3d>
              <a:camera prst="legacyObliqueTopLeft">
                <a:rot lat="0" lon="0" rev="0"/>
              </a:camera>
              <a:lightRig rig="legacyFlat1" dir="tl"/>
            </a:scene3d>
          </a:bodyPr>
          <a:lstStyle/>
          <a:p>
            <a:pPr algn="just">
              <a:lnSpc>
                <a:spcPct val="127000"/>
              </a:lnSpc>
            </a:pPr>
            <a:endParaRPr sz="1200" kern="1000" spc="20" dirty="0">
              <a:solidFill>
                <a:srgbClr val="666666">
                  <a:alpha val="100000"/>
                </a:srgbClr>
              </a:solidFill>
              <a:latin typeface="Noto Sans S Chinese Regular" panose="02010800040101010101" pitchFamily="1" charset="-122"/>
              <a:ea typeface="Noto Sans S Chinese Regular" panose="02010800040101010101" pitchFamily="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883709" y="2265633"/>
            <a:ext cx="1576266" cy="266700"/>
          </a:xfrm>
          <a:prstGeom prst="rect">
            <a:avLst/>
          </a:prstGeom>
        </p:spPr>
        <p:txBody>
          <a:bodyPr anchor="ctr">
            <a:scene3d>
              <a:camera prst="legacyObliqueTopLeft">
                <a:rot lat="0" lon="0" rev="0"/>
              </a:camera>
              <a:lightRig rig="legacyFlat1" dir="tl"/>
            </a:scene3d>
          </a:bodyPr>
          <a:lstStyle/>
          <a:p>
            <a:pPr algn="ctr">
              <a:lnSpc>
                <a:spcPct val="127000"/>
              </a:lnSpc>
            </a:pPr>
            <a:r>
              <a:rPr lang="zh-CN" sz="1400" b="1" kern="1000" spc="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校园环境布置</a:t>
            </a:r>
          </a:p>
        </p:txBody>
      </p:sp>
      <p:sp>
        <p:nvSpPr>
          <p:cNvPr id="20" name="文本框 19"/>
          <p:cNvSpPr txBox="1"/>
          <p:nvPr>
            <p:custDataLst>
              <p:tags r:id="rId1"/>
            </p:custDataLst>
          </p:nvPr>
        </p:nvSpPr>
        <p:spPr>
          <a:xfrm>
            <a:off x="1488440" y="1203325"/>
            <a:ext cx="6807662" cy="480060"/>
          </a:xfrm>
          <a:prstGeom prst="rect">
            <a:avLst/>
          </a:prstGeom>
        </p:spPr>
        <p:txBody>
          <a:bodyPr anchor="ctr">
            <a:scene3d>
              <a:camera prst="legacyObliqueTopLeft">
                <a:rot lat="0" lon="0" rev="0"/>
              </a:camera>
              <a:lightRig rig="legacyFlat1" dir="tl"/>
            </a:scene3d>
          </a:bodyPr>
          <a:lstStyle/>
          <a:p>
            <a:pPr algn="just">
              <a:lnSpc>
                <a:spcPct val="127000"/>
              </a:lnSpc>
            </a:pPr>
            <a:endParaRPr sz="1600" kern="1000" spc="20" dirty="0">
              <a:latin typeface="Noto Sans S Chinese Regular" panose="02010800040101010101" pitchFamily="1" charset="-122"/>
              <a:ea typeface="Noto Sans S Chinese Regular" panose="02010800040101010101" pitchFamily="1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BA8927C-292E-957F-A591-8C1D4BD28C1D}"/>
              </a:ext>
            </a:extLst>
          </p:cNvPr>
          <p:cNvSpPr txBox="1"/>
          <p:nvPr/>
        </p:nvSpPr>
        <p:spPr>
          <a:xfrm>
            <a:off x="1223835" y="1351455"/>
            <a:ext cx="6807662" cy="375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7000"/>
              </a:lnSpc>
            </a:pPr>
            <a:r>
              <a:rPr lang="zh-CN" altLang="en-US" sz="1600" kern="1000" spc="2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学校注重校园文化环境及场所建设，不断优化育人环境，提升育人品质。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E0F0FC03-317C-E1D2-3C30-F1057B1D8AC0}"/>
              </a:ext>
            </a:extLst>
          </p:cNvPr>
          <p:cNvSpPr txBox="1"/>
          <p:nvPr/>
        </p:nvSpPr>
        <p:spPr>
          <a:xfrm>
            <a:off x="1644199" y="3024128"/>
            <a:ext cx="5787635" cy="11610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7000"/>
              </a:lnSpc>
            </a:pPr>
            <a:r>
              <a:rPr lang="zh-CN" altLang="en-US" sz="1400" kern="1000" spc="20" dirty="0">
                <a:solidFill>
                  <a:srgbClr val="666666">
                    <a:alpha val="100000"/>
                  </a:srgbClr>
                </a:solidFill>
                <a:latin typeface="Noto Sans S Chinese Regular" panose="02010800040101010101" pitchFamily="1" charset="-122"/>
                <a:ea typeface="Noto Sans S Chinese Regular" panose="02010800040101010101" pitchFamily="1" charset="-122"/>
              </a:rPr>
              <a:t>充分利用班级板报、宣传栏、橱窗、道旗、官网、官微、</a:t>
            </a:r>
            <a:r>
              <a:rPr lang="en-US" altLang="zh-CN" sz="1400" kern="1000" spc="20" dirty="0">
                <a:solidFill>
                  <a:srgbClr val="666666">
                    <a:alpha val="100000"/>
                  </a:srgbClr>
                </a:solidFill>
                <a:latin typeface="Noto Sans S Chinese Regular" panose="02010800040101010101" pitchFamily="1" charset="-122"/>
                <a:ea typeface="Noto Sans S Chinese Regular" panose="02010800040101010101" pitchFamily="1" charset="-122"/>
              </a:rPr>
              <a:t>LED</a:t>
            </a:r>
            <a:r>
              <a:rPr lang="zh-CN" altLang="en-US" sz="1400" kern="1000" spc="20" dirty="0">
                <a:solidFill>
                  <a:srgbClr val="666666">
                    <a:alpha val="100000"/>
                  </a:srgbClr>
                </a:solidFill>
                <a:latin typeface="Noto Sans S Chinese Regular" panose="02010800040101010101" pitchFamily="1" charset="-122"/>
                <a:ea typeface="Noto Sans S Chinese Regular" panose="02010800040101010101" pitchFamily="1" charset="-122"/>
              </a:rPr>
              <a:t>显示屏及学校广播站、电视台等宣传载体，做好校园文化内涵宣传，定期更换主题，内容丰富，题材多样，时时宣传国家政策、优秀榜样等，传承优秀传统文化，践行社会主义核心价值观。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321904" y="1490870"/>
            <a:ext cx="6788426" cy="2186608"/>
          </a:xfrm>
          <a:prstGeom prst="rect">
            <a:avLst/>
          </a:prstGeom>
          <a:solidFill>
            <a:srgbClr val="92D05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61052" y="1590261"/>
            <a:ext cx="6520070" cy="193813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1991317" y="2184252"/>
            <a:ext cx="5499543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校园文明 人人共享</a:t>
            </a:r>
          </a:p>
        </p:txBody>
      </p:sp>
      <p:sp>
        <p:nvSpPr>
          <p:cNvPr id="8" name="TextBox 13"/>
          <p:cNvSpPr txBox="1"/>
          <p:nvPr/>
        </p:nvSpPr>
        <p:spPr>
          <a:xfrm>
            <a:off x="4200591" y="3100912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汇报人：小申</a:t>
            </a:r>
          </a:p>
        </p:txBody>
      </p:sp>
    </p:spTree>
    <p:extLst>
      <p:ext uri="{BB962C8B-B14F-4D97-AF65-F5344CB8AC3E}">
        <p14:creationId xmlns:p14="http://schemas.microsoft.com/office/powerpoint/2010/main" val="2541305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5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5" grpId="0" animBg="1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0"/>
            <a:ext cx="3191933" cy="51435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350">
              <a:solidFill>
                <a:srgbClr val="FFFFFF"/>
              </a:solidFill>
            </a:endParaRPr>
          </a:p>
        </p:txBody>
      </p:sp>
      <p:sp>
        <p:nvSpPr>
          <p:cNvPr id="24" name="文本框 18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28202" y="2356777"/>
            <a:ext cx="2735528" cy="796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500" dirty="0">
                <a:solidFill>
                  <a:schemeClr val="bg1"/>
                </a:solidFill>
                <a:latin typeface="Impact" panose="020B0806030902050204" pitchFamily="34" charset="0"/>
                <a:ea typeface="华文中宋" panose="02010600040101010101" pitchFamily="2" charset="-122"/>
              </a:rPr>
              <a:t>CONTENTS</a:t>
            </a:r>
            <a:endParaRPr lang="zh-CN" altLang="en-US" sz="4500" dirty="0">
              <a:solidFill>
                <a:schemeClr val="bg1"/>
              </a:solidFill>
              <a:latin typeface="Impact" panose="020B0806030902050204" pitchFamily="34" charset="0"/>
              <a:ea typeface="华文中宋" panose="02010600040101010101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57595" y="1675474"/>
            <a:ext cx="14007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val="1709741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4" grpId="0"/>
      <p:bldP spid="2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0" y="2001318"/>
            <a:ext cx="9144000" cy="64008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025000" rtlCol="0" anchor="ctr">
            <a:normAutofit/>
          </a:bodyPr>
          <a:lstStyle/>
          <a:p>
            <a:pPr algn="ctr"/>
            <a:r>
              <a:rPr lang="zh-CN" altLang="en-US" sz="3000" b="1" dirty="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校园荣誉</a:t>
            </a:r>
          </a:p>
        </p:txBody>
      </p:sp>
      <p:sp>
        <p:nvSpPr>
          <p:cNvPr id="5" name="任意多边形 4"/>
          <p:cNvSpPr/>
          <p:nvPr>
            <p:custDataLst>
              <p:tags r:id="rId2"/>
            </p:custDataLst>
          </p:nvPr>
        </p:nvSpPr>
        <p:spPr>
          <a:xfrm>
            <a:off x="1900954" y="1798522"/>
            <a:ext cx="1463040" cy="1151523"/>
          </a:xfrm>
          <a:custGeom>
            <a:avLst/>
            <a:gdLst>
              <a:gd name="connsiteX0" fmla="*/ 0 w 1950720"/>
              <a:gd name="connsiteY0" fmla="*/ 0 h 1535364"/>
              <a:gd name="connsiteX1" fmla="*/ 1950720 w 1950720"/>
              <a:gd name="connsiteY1" fmla="*/ 0 h 1535364"/>
              <a:gd name="connsiteX2" fmla="*/ 975360 w 1950720"/>
              <a:gd name="connsiteY2" fmla="*/ 1535364 h 1535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50720" h="1535364">
                <a:moveTo>
                  <a:pt x="0" y="0"/>
                </a:moveTo>
                <a:lnTo>
                  <a:pt x="1950720" y="0"/>
                </a:lnTo>
                <a:lnTo>
                  <a:pt x="975360" y="1535364"/>
                </a:lnTo>
                <a:close/>
              </a:path>
            </a:pathLst>
          </a:custGeom>
          <a:solidFill>
            <a:srgbClr val="FFC000"/>
          </a:solid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0" bIns="405000" rtlCol="0" anchor="ctr">
            <a:noAutofit/>
          </a:bodyPr>
          <a:lstStyle/>
          <a:p>
            <a:pPr lvl="0" algn="ctr">
              <a:buClr>
                <a:srgbClr val="FFC000">
                  <a:lumMod val="75000"/>
                </a:srgbClr>
              </a:buClr>
              <a:buSzPct val="60000"/>
            </a:pPr>
            <a:r>
              <a:rPr lang="en-US" altLang="zh-CN" sz="4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01</a:t>
            </a:r>
            <a:endParaRPr lang="zh-CN" altLang="en-US" sz="4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1935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 Box 18"/>
          <p:cNvSpPr txBox="1">
            <a:spLocks noChangeArrowheads="1"/>
          </p:cNvSpPr>
          <p:nvPr/>
        </p:nvSpPr>
        <p:spPr bwMode="gray">
          <a:xfrm>
            <a:off x="2879812" y="264904"/>
            <a:ext cx="338437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8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文明校园</a:t>
            </a:r>
          </a:p>
        </p:txBody>
      </p:sp>
      <p:cxnSp>
        <p:nvCxnSpPr>
          <p:cNvPr id="26" name="直接连接符​​ 14"/>
          <p:cNvCxnSpPr/>
          <p:nvPr/>
        </p:nvCxnSpPr>
        <p:spPr>
          <a:xfrm>
            <a:off x="2441097" y="634236"/>
            <a:ext cx="4261807" cy="0"/>
          </a:xfrm>
          <a:prstGeom prst="line">
            <a:avLst/>
          </a:prstGeom>
          <a:ln w="9525">
            <a:solidFill>
              <a:srgbClr val="00B05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Freeform 5"/>
          <p:cNvSpPr>
            <a:spLocks noEditPoints="1"/>
          </p:cNvSpPr>
          <p:nvPr/>
        </p:nvSpPr>
        <p:spPr bwMode="auto">
          <a:xfrm>
            <a:off x="5115246" y="1242322"/>
            <a:ext cx="3037841" cy="3048518"/>
          </a:xfrm>
          <a:custGeom>
            <a:avLst/>
            <a:gdLst>
              <a:gd name="T0" fmla="*/ 1404 w 1558"/>
              <a:gd name="T1" fmla="*/ 1563 h 1563"/>
              <a:gd name="T2" fmla="*/ 1293 w 1558"/>
              <a:gd name="T3" fmla="*/ 1519 h 1563"/>
              <a:gd name="T4" fmla="*/ 857 w 1558"/>
              <a:gd name="T5" fmla="*/ 1081 h 1563"/>
              <a:gd name="T6" fmla="*/ 843 w 1558"/>
              <a:gd name="T7" fmla="*/ 1090 h 1563"/>
              <a:gd name="T8" fmla="*/ 579 w 1558"/>
              <a:gd name="T9" fmla="*/ 1162 h 1563"/>
              <a:gd name="T10" fmla="*/ 167 w 1558"/>
              <a:gd name="T11" fmla="*/ 994 h 1563"/>
              <a:gd name="T12" fmla="*/ 0 w 1558"/>
              <a:gd name="T13" fmla="*/ 581 h 1563"/>
              <a:gd name="T14" fmla="*/ 167 w 1558"/>
              <a:gd name="T15" fmla="*/ 168 h 1563"/>
              <a:gd name="T16" fmla="*/ 579 w 1558"/>
              <a:gd name="T17" fmla="*/ 0 h 1563"/>
              <a:gd name="T18" fmla="*/ 991 w 1558"/>
              <a:gd name="T19" fmla="*/ 168 h 1563"/>
              <a:gd name="T20" fmla="*/ 1159 w 1558"/>
              <a:gd name="T21" fmla="*/ 581 h 1563"/>
              <a:gd name="T22" fmla="*/ 1087 w 1558"/>
              <a:gd name="T23" fmla="*/ 845 h 1563"/>
              <a:gd name="T24" fmla="*/ 1078 w 1558"/>
              <a:gd name="T25" fmla="*/ 859 h 1563"/>
              <a:gd name="T26" fmla="*/ 1514 w 1558"/>
              <a:gd name="T27" fmla="*/ 1296 h 1563"/>
              <a:gd name="T28" fmla="*/ 1558 w 1558"/>
              <a:gd name="T29" fmla="*/ 1407 h 1563"/>
              <a:gd name="T30" fmla="*/ 1404 w 1558"/>
              <a:gd name="T31" fmla="*/ 1563 h 1563"/>
              <a:gd name="T32" fmla="*/ 913 w 1558"/>
              <a:gd name="T33" fmla="*/ 1069 h 1563"/>
              <a:gd name="T34" fmla="*/ 1327 w 1558"/>
              <a:gd name="T35" fmla="*/ 1484 h 1563"/>
              <a:gd name="T36" fmla="*/ 1404 w 1558"/>
              <a:gd name="T37" fmla="*/ 1515 h 1563"/>
              <a:gd name="T38" fmla="*/ 1511 w 1558"/>
              <a:gd name="T39" fmla="*/ 1407 h 1563"/>
              <a:gd name="T40" fmla="*/ 1480 w 1558"/>
              <a:gd name="T41" fmla="*/ 1331 h 1563"/>
              <a:gd name="T42" fmla="*/ 1066 w 1558"/>
              <a:gd name="T43" fmla="*/ 916 h 1563"/>
              <a:gd name="T44" fmla="*/ 913 w 1558"/>
              <a:gd name="T45" fmla="*/ 1069 h 1563"/>
              <a:gd name="T46" fmla="*/ 579 w 1558"/>
              <a:gd name="T47" fmla="*/ 60 h 1563"/>
              <a:gd name="T48" fmla="*/ 60 w 1558"/>
              <a:gd name="T49" fmla="*/ 581 h 1563"/>
              <a:gd name="T50" fmla="*/ 579 w 1558"/>
              <a:gd name="T51" fmla="*/ 1102 h 1563"/>
              <a:gd name="T52" fmla="*/ 1099 w 1558"/>
              <a:gd name="T53" fmla="*/ 581 h 1563"/>
              <a:gd name="T54" fmla="*/ 579 w 1558"/>
              <a:gd name="T55" fmla="*/ 60 h 15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558" h="1563">
                <a:moveTo>
                  <a:pt x="1404" y="1563"/>
                </a:moveTo>
                <a:cubicBezTo>
                  <a:pt x="1360" y="1563"/>
                  <a:pt x="1315" y="1541"/>
                  <a:pt x="1293" y="1519"/>
                </a:cubicBezTo>
                <a:cubicBezTo>
                  <a:pt x="857" y="1081"/>
                  <a:pt x="857" y="1081"/>
                  <a:pt x="857" y="1081"/>
                </a:cubicBezTo>
                <a:cubicBezTo>
                  <a:pt x="843" y="1090"/>
                  <a:pt x="843" y="1090"/>
                  <a:pt x="843" y="1090"/>
                </a:cubicBezTo>
                <a:cubicBezTo>
                  <a:pt x="774" y="1137"/>
                  <a:pt x="680" y="1162"/>
                  <a:pt x="579" y="1162"/>
                </a:cubicBezTo>
                <a:cubicBezTo>
                  <a:pt x="422" y="1162"/>
                  <a:pt x="275" y="1102"/>
                  <a:pt x="167" y="994"/>
                </a:cubicBezTo>
                <a:cubicBezTo>
                  <a:pt x="60" y="886"/>
                  <a:pt x="0" y="739"/>
                  <a:pt x="0" y="581"/>
                </a:cubicBezTo>
                <a:cubicBezTo>
                  <a:pt x="0" y="423"/>
                  <a:pt x="60" y="276"/>
                  <a:pt x="167" y="168"/>
                </a:cubicBezTo>
                <a:cubicBezTo>
                  <a:pt x="275" y="59"/>
                  <a:pt x="422" y="0"/>
                  <a:pt x="579" y="0"/>
                </a:cubicBezTo>
                <a:cubicBezTo>
                  <a:pt x="737" y="0"/>
                  <a:pt x="883" y="59"/>
                  <a:pt x="991" y="168"/>
                </a:cubicBezTo>
                <a:cubicBezTo>
                  <a:pt x="1099" y="276"/>
                  <a:pt x="1159" y="423"/>
                  <a:pt x="1159" y="581"/>
                </a:cubicBezTo>
                <a:cubicBezTo>
                  <a:pt x="1159" y="682"/>
                  <a:pt x="1133" y="776"/>
                  <a:pt x="1087" y="845"/>
                </a:cubicBezTo>
                <a:cubicBezTo>
                  <a:pt x="1078" y="859"/>
                  <a:pt x="1078" y="859"/>
                  <a:pt x="1078" y="859"/>
                </a:cubicBezTo>
                <a:cubicBezTo>
                  <a:pt x="1514" y="1296"/>
                  <a:pt x="1514" y="1296"/>
                  <a:pt x="1514" y="1296"/>
                </a:cubicBezTo>
                <a:cubicBezTo>
                  <a:pt x="1536" y="1318"/>
                  <a:pt x="1558" y="1364"/>
                  <a:pt x="1558" y="1407"/>
                </a:cubicBezTo>
                <a:cubicBezTo>
                  <a:pt x="1558" y="1496"/>
                  <a:pt x="1492" y="1563"/>
                  <a:pt x="1404" y="1563"/>
                </a:cubicBezTo>
                <a:close/>
                <a:moveTo>
                  <a:pt x="913" y="1069"/>
                </a:moveTo>
                <a:cubicBezTo>
                  <a:pt x="1327" y="1484"/>
                  <a:pt x="1327" y="1484"/>
                  <a:pt x="1327" y="1484"/>
                </a:cubicBezTo>
                <a:cubicBezTo>
                  <a:pt x="1342" y="1500"/>
                  <a:pt x="1372" y="1515"/>
                  <a:pt x="1404" y="1515"/>
                </a:cubicBezTo>
                <a:cubicBezTo>
                  <a:pt x="1465" y="1515"/>
                  <a:pt x="1511" y="1469"/>
                  <a:pt x="1511" y="1407"/>
                </a:cubicBezTo>
                <a:cubicBezTo>
                  <a:pt x="1511" y="1376"/>
                  <a:pt x="1496" y="1346"/>
                  <a:pt x="1480" y="1331"/>
                </a:cubicBezTo>
                <a:cubicBezTo>
                  <a:pt x="1066" y="916"/>
                  <a:pt x="1066" y="916"/>
                  <a:pt x="1066" y="916"/>
                </a:cubicBezTo>
                <a:lnTo>
                  <a:pt x="913" y="1069"/>
                </a:lnTo>
                <a:close/>
                <a:moveTo>
                  <a:pt x="579" y="60"/>
                </a:moveTo>
                <a:cubicBezTo>
                  <a:pt x="293" y="60"/>
                  <a:pt x="60" y="294"/>
                  <a:pt x="60" y="581"/>
                </a:cubicBezTo>
                <a:cubicBezTo>
                  <a:pt x="60" y="868"/>
                  <a:pt x="293" y="1102"/>
                  <a:pt x="579" y="1102"/>
                </a:cubicBezTo>
                <a:cubicBezTo>
                  <a:pt x="866" y="1102"/>
                  <a:pt x="1099" y="868"/>
                  <a:pt x="1099" y="581"/>
                </a:cubicBezTo>
                <a:cubicBezTo>
                  <a:pt x="1099" y="294"/>
                  <a:pt x="866" y="60"/>
                  <a:pt x="579" y="60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vert="horz" wrap="square" lIns="82283" tIns="41141" rIns="82283" bIns="41141" numCol="1" anchor="t" anchorCtr="0" compatLnSpc="1">
            <a:prstTxWarp prst="textNoShape">
              <a:avLst/>
            </a:prstTxWarp>
          </a:bodyPr>
          <a:lstStyle/>
          <a:p>
            <a:endParaRPr lang="id-ID" sz="675" dirty="0">
              <a:latin typeface="微软雅黑" panose="020B0503020204020204" pitchFamily="34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5379492" y="2269568"/>
            <a:ext cx="1314362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7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</a:p>
        </p:txBody>
      </p:sp>
      <p:sp>
        <p:nvSpPr>
          <p:cNvPr id="52" name="矩形 51"/>
          <p:cNvSpPr/>
          <p:nvPr/>
        </p:nvSpPr>
        <p:spPr>
          <a:xfrm>
            <a:off x="5754021" y="1505839"/>
            <a:ext cx="1075624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1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</a:p>
        </p:txBody>
      </p:sp>
      <p:sp>
        <p:nvSpPr>
          <p:cNvPr id="53" name="矩形 52"/>
          <p:cNvSpPr/>
          <p:nvPr/>
        </p:nvSpPr>
        <p:spPr>
          <a:xfrm>
            <a:off x="5817081" y="2877905"/>
            <a:ext cx="8908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8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</a:p>
        </p:txBody>
      </p:sp>
      <p:sp>
        <p:nvSpPr>
          <p:cNvPr id="54" name="矩形 53"/>
          <p:cNvSpPr/>
          <p:nvPr/>
        </p:nvSpPr>
        <p:spPr>
          <a:xfrm>
            <a:off x="5294493" y="1877153"/>
            <a:ext cx="757985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5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</a:p>
        </p:txBody>
      </p:sp>
      <p:sp>
        <p:nvSpPr>
          <p:cNvPr id="55" name="矩形 54"/>
          <p:cNvSpPr/>
          <p:nvPr/>
        </p:nvSpPr>
        <p:spPr>
          <a:xfrm>
            <a:off x="6179898" y="1910557"/>
            <a:ext cx="64747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</a:p>
        </p:txBody>
      </p:sp>
      <p:sp>
        <p:nvSpPr>
          <p:cNvPr id="56" name="矩形 55"/>
          <p:cNvSpPr/>
          <p:nvPr/>
        </p:nvSpPr>
        <p:spPr>
          <a:xfrm>
            <a:off x="6526391" y="2715758"/>
            <a:ext cx="60196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9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</a:p>
        </p:txBody>
      </p:sp>
      <p:sp>
        <p:nvSpPr>
          <p:cNvPr id="57" name="矩形 56"/>
          <p:cNvSpPr/>
          <p:nvPr/>
        </p:nvSpPr>
        <p:spPr>
          <a:xfrm>
            <a:off x="6503635" y="2176775"/>
            <a:ext cx="757985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5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</a:p>
        </p:txBody>
      </p:sp>
      <p:sp>
        <p:nvSpPr>
          <p:cNvPr id="58" name="矩形 57"/>
          <p:cNvSpPr/>
          <p:nvPr/>
        </p:nvSpPr>
        <p:spPr>
          <a:xfrm>
            <a:off x="5389201" y="2691582"/>
            <a:ext cx="64747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</a:p>
        </p:txBody>
      </p:sp>
      <p:sp>
        <p:nvSpPr>
          <p:cNvPr id="59" name="矩形 58"/>
          <p:cNvSpPr/>
          <p:nvPr/>
        </p:nvSpPr>
        <p:spPr>
          <a:xfrm>
            <a:off x="5847740" y="2133780"/>
            <a:ext cx="60196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9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</a:p>
        </p:txBody>
      </p:sp>
      <p:sp>
        <p:nvSpPr>
          <p:cNvPr id="15" name="文本框 19">
            <a:extLst>
              <a:ext uri="{FF2B5EF4-FFF2-40B4-BE49-F238E27FC236}">
                <a16:creationId xmlns:a16="http://schemas.microsoft.com/office/drawing/2014/main" id="{EBEA6D5F-0F53-3B9B-3EE5-4FC15BE8BEB5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85680" y="1325383"/>
            <a:ext cx="2043076" cy="432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6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学校荣誉</a:t>
            </a:r>
            <a:endParaRPr lang="en-GB" altLang="zh-CN" sz="1600" b="1" spc="3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20">
            <a:extLst>
              <a:ext uri="{FF2B5EF4-FFF2-40B4-BE49-F238E27FC236}">
                <a16:creationId xmlns:a16="http://schemas.microsoft.com/office/drawing/2014/main" id="{1EC86411-EF46-C0CC-5C29-57E3296431A5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985679" y="2049284"/>
            <a:ext cx="1849581" cy="431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6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学校文化活动</a:t>
            </a:r>
            <a:endParaRPr lang="en-GB" altLang="zh-CN" sz="1600" b="1" spc="3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21">
            <a:extLst>
              <a:ext uri="{FF2B5EF4-FFF2-40B4-BE49-F238E27FC236}">
                <a16:creationId xmlns:a16="http://schemas.microsoft.com/office/drawing/2014/main" id="{E0A5A6E9-8DD5-B773-B5F5-3E80A939AF63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985680" y="2771993"/>
            <a:ext cx="1788964" cy="432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6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学校志愿服务</a:t>
            </a:r>
            <a:endParaRPr lang="en-GB" altLang="zh-CN" sz="1600" b="1" spc="3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22">
            <a:extLst>
              <a:ext uri="{FF2B5EF4-FFF2-40B4-BE49-F238E27FC236}">
                <a16:creationId xmlns:a16="http://schemas.microsoft.com/office/drawing/2014/main" id="{75B0BD76-06DF-A55E-83AC-8238997956AF}"/>
              </a:ext>
            </a:extLst>
          </p:cNvPr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985679" y="3495893"/>
            <a:ext cx="1849581" cy="431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6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校园环境</a:t>
            </a:r>
            <a:endParaRPr lang="en-GB" altLang="zh-CN" sz="1600" b="1" spc="3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64946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1" dur="250" fill="hold"/>
                                        <p:tgtEl>
                                          <p:spTgt spid="3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3" dur="250" fill="hold"/>
                                        <p:tgtEl>
                                          <p:spTgt spid="31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50"/>
                            </p:stCondLst>
                            <p:childTnLst>
                              <p:par>
                                <p:cTn id="1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3" presetClass="entr" presetSubtype="52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52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3" presetClass="entr" presetSubtype="52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1" grpId="1" animBg="1"/>
      <p:bldP spid="31" grpId="2" animBg="1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15" grpId="0"/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0" y="2001318"/>
            <a:ext cx="9144000" cy="64008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025000" rtlCol="0" anchor="ctr">
            <a:normAutofit/>
          </a:bodyPr>
          <a:lstStyle/>
          <a:p>
            <a:pPr algn="ctr"/>
            <a:r>
              <a:rPr lang="zh-CN" altLang="en-US" sz="3000" b="1" dirty="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学校文化活动</a:t>
            </a:r>
          </a:p>
        </p:txBody>
      </p:sp>
      <p:sp>
        <p:nvSpPr>
          <p:cNvPr id="5" name="任意多边形 4"/>
          <p:cNvSpPr/>
          <p:nvPr>
            <p:custDataLst>
              <p:tags r:id="rId2"/>
            </p:custDataLst>
          </p:nvPr>
        </p:nvSpPr>
        <p:spPr>
          <a:xfrm>
            <a:off x="1900954" y="1798522"/>
            <a:ext cx="1463040" cy="1151523"/>
          </a:xfrm>
          <a:custGeom>
            <a:avLst/>
            <a:gdLst>
              <a:gd name="connsiteX0" fmla="*/ 0 w 1950720"/>
              <a:gd name="connsiteY0" fmla="*/ 0 h 1535364"/>
              <a:gd name="connsiteX1" fmla="*/ 1950720 w 1950720"/>
              <a:gd name="connsiteY1" fmla="*/ 0 h 1535364"/>
              <a:gd name="connsiteX2" fmla="*/ 975360 w 1950720"/>
              <a:gd name="connsiteY2" fmla="*/ 1535364 h 1535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50720" h="1535364">
                <a:moveTo>
                  <a:pt x="0" y="0"/>
                </a:moveTo>
                <a:lnTo>
                  <a:pt x="1950720" y="0"/>
                </a:lnTo>
                <a:lnTo>
                  <a:pt x="975360" y="1535364"/>
                </a:lnTo>
                <a:close/>
              </a:path>
            </a:pathLst>
          </a:custGeom>
          <a:solidFill>
            <a:srgbClr val="FFC000"/>
          </a:solid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0" bIns="405000" rtlCol="0" anchor="ctr">
            <a:noAutofit/>
          </a:bodyPr>
          <a:lstStyle/>
          <a:p>
            <a:pPr lvl="0" algn="ctr">
              <a:buClr>
                <a:srgbClr val="FFC000">
                  <a:lumMod val="75000"/>
                </a:srgbClr>
              </a:buClr>
              <a:buSzPct val="60000"/>
            </a:pPr>
            <a:r>
              <a:rPr lang="en-US" altLang="zh-CN" sz="4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02</a:t>
            </a:r>
            <a:endParaRPr lang="zh-CN" altLang="en-US" sz="4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03671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图片 49">
            <a:extLst>
              <a:ext uri="{FF2B5EF4-FFF2-40B4-BE49-F238E27FC236}">
                <a16:creationId xmlns:a16="http://schemas.microsoft.com/office/drawing/2014/main" id="{97983785-6F82-2F08-2236-1D3DA299A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id="{4F6160E4-9137-73D3-77F1-6C9453DAC9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867" y="306534"/>
            <a:ext cx="8458265" cy="4530430"/>
          </a:xfrm>
          <a:prstGeom prst="rect">
            <a:avLst/>
          </a:prstGeom>
        </p:spPr>
      </p:pic>
      <p:sp>
        <p:nvSpPr>
          <p:cNvPr id="25" name="Text Box 18"/>
          <p:cNvSpPr txBox="1">
            <a:spLocks noChangeArrowheads="1"/>
          </p:cNvSpPr>
          <p:nvPr/>
        </p:nvSpPr>
        <p:spPr bwMode="gray">
          <a:xfrm>
            <a:off x="2879812" y="1033000"/>
            <a:ext cx="338437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8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学校文化活动</a:t>
            </a:r>
          </a:p>
        </p:txBody>
      </p:sp>
      <p:cxnSp>
        <p:nvCxnSpPr>
          <p:cNvPr id="26" name="直接连接符​​ 14"/>
          <p:cNvCxnSpPr/>
          <p:nvPr/>
        </p:nvCxnSpPr>
        <p:spPr>
          <a:xfrm>
            <a:off x="2441097" y="1402332"/>
            <a:ext cx="4261807" cy="0"/>
          </a:xfrm>
          <a:prstGeom prst="line">
            <a:avLst/>
          </a:prstGeom>
          <a:ln w="9525">
            <a:solidFill>
              <a:srgbClr val="00B05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2" name="图片 41">
            <a:extLst>
              <a:ext uri="{FF2B5EF4-FFF2-40B4-BE49-F238E27FC236}">
                <a16:creationId xmlns:a16="http://schemas.microsoft.com/office/drawing/2014/main" id="{11763F6B-89C6-05CB-BD6D-6AD3C59707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9766" y="979795"/>
            <a:ext cx="692463" cy="423172"/>
          </a:xfrm>
          <a:prstGeom prst="rect">
            <a:avLst/>
          </a:prstGeom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id="{93A45FAA-43D1-03EB-ABD7-62EE95F60E9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1657" y="1610277"/>
            <a:ext cx="7057598" cy="2384666"/>
          </a:xfrm>
          <a:prstGeom prst="rect">
            <a:avLst/>
          </a:prstGeom>
        </p:spPr>
      </p:pic>
      <p:pic>
        <p:nvPicPr>
          <p:cNvPr id="45" name="图片 44">
            <a:extLst>
              <a:ext uri="{FF2B5EF4-FFF2-40B4-BE49-F238E27FC236}">
                <a16:creationId xmlns:a16="http://schemas.microsoft.com/office/drawing/2014/main" id="{EA770746-B71A-4475-795B-0221D4E0A94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9316" y="1361178"/>
            <a:ext cx="678924" cy="682126"/>
          </a:xfrm>
          <a:prstGeom prst="rect">
            <a:avLst/>
          </a:prstGeom>
        </p:spPr>
      </p:pic>
      <p:pic>
        <p:nvPicPr>
          <p:cNvPr id="46" name="图片 45">
            <a:extLst>
              <a:ext uri="{FF2B5EF4-FFF2-40B4-BE49-F238E27FC236}">
                <a16:creationId xmlns:a16="http://schemas.microsoft.com/office/drawing/2014/main" id="{4C10E612-DE01-7697-9BED-CE004517B43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05025" y="3819597"/>
            <a:ext cx="2600148" cy="1466917"/>
          </a:xfrm>
          <a:prstGeom prst="rect">
            <a:avLst/>
          </a:prstGeom>
        </p:spPr>
      </p:pic>
      <p:sp>
        <p:nvSpPr>
          <p:cNvPr id="47" name="文本框 46">
            <a:extLst>
              <a:ext uri="{FF2B5EF4-FFF2-40B4-BE49-F238E27FC236}">
                <a16:creationId xmlns:a16="http://schemas.microsoft.com/office/drawing/2014/main" id="{1F1EFAA9-220C-D0FE-8F19-75F2F65381D8}"/>
              </a:ext>
            </a:extLst>
          </p:cNvPr>
          <p:cNvSpPr txBox="1"/>
          <p:nvPr/>
        </p:nvSpPr>
        <p:spPr>
          <a:xfrm>
            <a:off x="1475740" y="2211705"/>
            <a:ext cx="6465570" cy="1056640"/>
          </a:xfrm>
          <a:prstGeom prst="rect">
            <a:avLst/>
          </a:prstGeom>
        </p:spPr>
        <p:txBody>
          <a:bodyPr anchor="ctr">
            <a:scene3d>
              <a:camera prst="legacyObliqueTopLeft">
                <a:rot lat="0" lon="0" rev="0"/>
              </a:camera>
              <a:lightRig rig="legacyFlat1" dir="tl"/>
            </a:scene3d>
          </a:bodyPr>
          <a:lstStyle/>
          <a:p>
            <a:pPr algn="just">
              <a:lnSpc>
                <a:spcPct val="127000"/>
              </a:lnSpc>
            </a:pPr>
            <a:r>
              <a:rPr lang="en-US" kern="1000" spc="20" dirty="0">
                <a:solidFill>
                  <a:srgbClr val="666666">
                    <a:alpha val="100000"/>
                  </a:srgbClr>
                </a:solidFill>
                <a:latin typeface="Noto Sans S Chinese Regular" panose="02010800040101010101" pitchFamily="1" charset="-122"/>
                <a:ea typeface="Noto Sans S Chinese Regular" panose="02010800040101010101" pitchFamily="1" charset="-122"/>
              </a:rPr>
              <a:t>    </a:t>
            </a:r>
            <a:r>
              <a:rPr kern="1000" spc="20" dirty="0">
                <a:latin typeface="Noto Sans S Chinese Regular" panose="02010800040101010101" pitchFamily="1" charset="-122"/>
                <a:ea typeface="Noto Sans S Chinese Regular" panose="02010800040101010101" pitchFamily="1" charset="-122"/>
              </a:rPr>
              <a:t>学校坚持</a:t>
            </a:r>
            <a:r>
              <a:rPr b="1" kern="1000" spc="20" dirty="0">
                <a:solidFill>
                  <a:srgbClr val="C00000"/>
                </a:solidFill>
                <a:latin typeface="Noto Sans S Chinese Regular" panose="02010800040101010101" pitchFamily="1" charset="-122"/>
                <a:ea typeface="Noto Sans S Chinese Regular" panose="02010800040101010101" pitchFamily="1" charset="-122"/>
              </a:rPr>
              <a:t>大型活动每学期开展、中型活动月月办和小型活动周周有</a:t>
            </a:r>
            <a:r>
              <a:rPr kern="1000" spc="20" dirty="0">
                <a:latin typeface="Noto Sans S Chinese Regular" panose="02010800040101010101" pitchFamily="1" charset="-122"/>
                <a:ea typeface="Noto Sans S Chinese Regular" panose="02010800040101010101" pitchFamily="1" charset="-122"/>
              </a:rPr>
              <a:t>。开展劳动教育、红色基因主题教育；组织学生参加文明风采活动；每两年举办一次校运会；定期举办校园歌手大赛；以校级社团为依托丰富学生日常校园生活；开展“匠”“心”心理健康教育品牌建设；每年举办创新创业大赛，</a:t>
            </a:r>
            <a:r>
              <a:rPr lang="zh-CN" kern="1000" spc="20" dirty="0">
                <a:latin typeface="Noto Sans S Chinese Regular" panose="02010800040101010101" pitchFamily="1" charset="-122"/>
                <a:ea typeface="Noto Sans S Chinese Regular" panose="02010800040101010101" pitchFamily="1" charset="-122"/>
              </a:rPr>
              <a:t>。</a:t>
            </a:r>
          </a:p>
        </p:txBody>
      </p:sp>
      <p:pic>
        <p:nvPicPr>
          <p:cNvPr id="44" name="图片 43">
            <a:extLst>
              <a:ext uri="{FF2B5EF4-FFF2-40B4-BE49-F238E27FC236}">
                <a16:creationId xmlns:a16="http://schemas.microsoft.com/office/drawing/2014/main" id="{5ED95368-ACFF-7216-D9F0-F1827BE7F90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95147" y="3394863"/>
            <a:ext cx="2562113" cy="1873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969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0" y="2001318"/>
            <a:ext cx="9144000" cy="64008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025000" rtlCol="0" anchor="ctr">
            <a:normAutofit/>
          </a:bodyPr>
          <a:lstStyle/>
          <a:p>
            <a:pPr algn="ctr"/>
            <a:r>
              <a:rPr lang="zh-CN" altLang="en-US" sz="3000" b="1" dirty="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学校志愿服务</a:t>
            </a:r>
          </a:p>
        </p:txBody>
      </p:sp>
      <p:sp>
        <p:nvSpPr>
          <p:cNvPr id="5" name="任意多边形 4"/>
          <p:cNvSpPr/>
          <p:nvPr>
            <p:custDataLst>
              <p:tags r:id="rId2"/>
            </p:custDataLst>
          </p:nvPr>
        </p:nvSpPr>
        <p:spPr>
          <a:xfrm>
            <a:off x="1900954" y="1798522"/>
            <a:ext cx="1463040" cy="1151523"/>
          </a:xfrm>
          <a:custGeom>
            <a:avLst/>
            <a:gdLst>
              <a:gd name="connsiteX0" fmla="*/ 0 w 1950720"/>
              <a:gd name="connsiteY0" fmla="*/ 0 h 1535364"/>
              <a:gd name="connsiteX1" fmla="*/ 1950720 w 1950720"/>
              <a:gd name="connsiteY1" fmla="*/ 0 h 1535364"/>
              <a:gd name="connsiteX2" fmla="*/ 975360 w 1950720"/>
              <a:gd name="connsiteY2" fmla="*/ 1535364 h 1535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50720" h="1535364">
                <a:moveTo>
                  <a:pt x="0" y="0"/>
                </a:moveTo>
                <a:lnTo>
                  <a:pt x="1950720" y="0"/>
                </a:lnTo>
                <a:lnTo>
                  <a:pt x="975360" y="1535364"/>
                </a:lnTo>
                <a:close/>
              </a:path>
            </a:pathLst>
          </a:custGeom>
          <a:solidFill>
            <a:srgbClr val="FFC000"/>
          </a:solid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0" bIns="405000" rtlCol="0" anchor="ctr">
            <a:noAutofit/>
          </a:bodyPr>
          <a:lstStyle/>
          <a:p>
            <a:pPr lvl="0" algn="ctr">
              <a:buClr>
                <a:srgbClr val="FFC000">
                  <a:lumMod val="75000"/>
                </a:srgbClr>
              </a:buClr>
              <a:buSzPct val="60000"/>
            </a:pPr>
            <a:r>
              <a:rPr lang="en-US" altLang="zh-CN" sz="4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03</a:t>
            </a:r>
            <a:endParaRPr lang="zh-CN" altLang="en-US" sz="4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78445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7322D4D0-C9A4-9288-775D-E262FF459F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867" y="306534"/>
            <a:ext cx="8458265" cy="453043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353388" y="2721558"/>
            <a:ext cx="3924300" cy="1411529"/>
          </a:xfrm>
          <a:prstGeom prst="rect">
            <a:avLst/>
          </a:prstGeom>
        </p:spPr>
        <p:txBody>
          <a:bodyPr anchor="ctr">
            <a:scene3d>
              <a:camera prst="legacyObliqueTopLeft">
                <a:rot lat="0" lon="0" rev="0"/>
              </a:camera>
              <a:lightRig rig="legacyFlat1" dir="tl"/>
            </a:scene3d>
          </a:bodyPr>
          <a:lstStyle/>
          <a:p>
            <a:pPr algn="just">
              <a:lnSpc>
                <a:spcPct val="127000"/>
              </a:lnSpc>
            </a:pPr>
            <a:endParaRPr sz="1600" kern="1000" spc="20" dirty="0">
              <a:solidFill>
                <a:srgbClr val="666666">
                  <a:alpha val="100000"/>
                </a:srgbClr>
              </a:solidFill>
              <a:latin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620555" y="1824869"/>
            <a:ext cx="2527630" cy="1841666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ECABF050-314A-EE8F-8247-7DAA337E6FA8}"/>
              </a:ext>
            </a:extLst>
          </p:cNvPr>
          <p:cNvSpPr txBox="1"/>
          <p:nvPr/>
        </p:nvSpPr>
        <p:spPr>
          <a:xfrm>
            <a:off x="1318612" y="1905299"/>
            <a:ext cx="3993852" cy="14664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7000"/>
              </a:lnSpc>
            </a:pPr>
            <a:r>
              <a:rPr lang="zh-CN" altLang="en-US" sz="1800" kern="1000" spc="20" dirty="0">
                <a:solidFill>
                  <a:srgbClr val="66666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学校组织全体学生走出校园、走进社区、走进企业参加志愿者服务活动，确保学生高质量完成</a:t>
            </a:r>
            <a:r>
              <a:rPr lang="en-US" altLang="zh-CN" sz="1800" b="1" kern="1000" spc="20" dirty="0">
                <a:solidFill>
                  <a:srgbClr val="C00000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sz="1800" b="1" kern="1000" spc="20" dirty="0">
                <a:solidFill>
                  <a:srgbClr val="C00000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学时</a:t>
            </a:r>
            <a:r>
              <a:rPr lang="zh-CN" altLang="en-US" sz="1800" kern="1000" spc="20" dirty="0">
                <a:solidFill>
                  <a:srgbClr val="66666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志愿服务的时长。</a:t>
            </a:r>
          </a:p>
        </p:txBody>
      </p:sp>
      <p:sp>
        <p:nvSpPr>
          <p:cNvPr id="8" name="Text Box 18">
            <a:extLst>
              <a:ext uri="{FF2B5EF4-FFF2-40B4-BE49-F238E27FC236}">
                <a16:creationId xmlns:a16="http://schemas.microsoft.com/office/drawing/2014/main" id="{6038C851-24CC-3134-1B3A-70629EDC163F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2879812" y="1033000"/>
            <a:ext cx="338437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8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学校志愿服务</a:t>
            </a:r>
          </a:p>
        </p:txBody>
      </p:sp>
      <p:cxnSp>
        <p:nvCxnSpPr>
          <p:cNvPr id="9" name="直接连接符​​ 14">
            <a:extLst>
              <a:ext uri="{FF2B5EF4-FFF2-40B4-BE49-F238E27FC236}">
                <a16:creationId xmlns:a16="http://schemas.microsoft.com/office/drawing/2014/main" id="{B5EC453C-A3D4-BE00-6B28-98C88C7812B5}"/>
              </a:ext>
            </a:extLst>
          </p:cNvPr>
          <p:cNvCxnSpPr/>
          <p:nvPr/>
        </p:nvCxnSpPr>
        <p:spPr>
          <a:xfrm>
            <a:off x="2441097" y="1402332"/>
            <a:ext cx="4261807" cy="0"/>
          </a:xfrm>
          <a:prstGeom prst="line">
            <a:avLst/>
          </a:prstGeom>
          <a:ln w="9525">
            <a:solidFill>
              <a:srgbClr val="00B05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>
            <a:extLst>
              <a:ext uri="{FF2B5EF4-FFF2-40B4-BE49-F238E27FC236}">
                <a16:creationId xmlns:a16="http://schemas.microsoft.com/office/drawing/2014/main" id="{0FA30C08-8CA7-BE9B-4103-879260FFF97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59766" y="979795"/>
            <a:ext cx="692463" cy="423172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34290F-B4CB-D1DC-413B-ABFD0B54DA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D38AE11A-51FA-1D38-CA8A-4D53625F6331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2001318"/>
            <a:ext cx="9144000" cy="64008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025000" rtlCol="0" anchor="ctr">
            <a:normAutofit/>
          </a:bodyPr>
          <a:lstStyle/>
          <a:p>
            <a:pPr algn="ctr"/>
            <a:r>
              <a:rPr lang="zh-CN" altLang="en-US" sz="3000" b="1" dirty="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校园环境</a:t>
            </a:r>
          </a:p>
        </p:txBody>
      </p:sp>
      <p:sp>
        <p:nvSpPr>
          <p:cNvPr id="5" name="任意多边形 4">
            <a:extLst>
              <a:ext uri="{FF2B5EF4-FFF2-40B4-BE49-F238E27FC236}">
                <a16:creationId xmlns:a16="http://schemas.microsoft.com/office/drawing/2014/main" id="{D9EF0A14-7964-13D8-D0CD-A598DE5B0E78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900954" y="1798522"/>
            <a:ext cx="1463040" cy="1151523"/>
          </a:xfrm>
          <a:custGeom>
            <a:avLst/>
            <a:gdLst>
              <a:gd name="connsiteX0" fmla="*/ 0 w 1950720"/>
              <a:gd name="connsiteY0" fmla="*/ 0 h 1535364"/>
              <a:gd name="connsiteX1" fmla="*/ 1950720 w 1950720"/>
              <a:gd name="connsiteY1" fmla="*/ 0 h 1535364"/>
              <a:gd name="connsiteX2" fmla="*/ 975360 w 1950720"/>
              <a:gd name="connsiteY2" fmla="*/ 1535364 h 1535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50720" h="1535364">
                <a:moveTo>
                  <a:pt x="0" y="0"/>
                </a:moveTo>
                <a:lnTo>
                  <a:pt x="1950720" y="0"/>
                </a:lnTo>
                <a:lnTo>
                  <a:pt x="975360" y="1535364"/>
                </a:lnTo>
                <a:close/>
              </a:path>
            </a:pathLst>
          </a:custGeom>
          <a:solidFill>
            <a:srgbClr val="FFC000"/>
          </a:solid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0" bIns="405000" rtlCol="0" anchor="ctr">
            <a:noAutofit/>
          </a:bodyPr>
          <a:lstStyle/>
          <a:p>
            <a:pPr lvl="0" algn="ctr">
              <a:buClr>
                <a:srgbClr val="FFC000">
                  <a:lumMod val="75000"/>
                </a:srgbClr>
              </a:buClr>
              <a:buSzPct val="60000"/>
            </a:pPr>
            <a:r>
              <a:rPr lang="en-US" altLang="zh-CN" sz="4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04</a:t>
            </a:r>
            <a:endParaRPr lang="zh-CN" altLang="en-US" sz="4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36962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9e231ff6a4b96522c2a029c2a5971ad52fdb69e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223154206"/>
  <p:tag name="MH_LIBRARY" val="GRAPHIC"/>
  <p:tag name="MH_ORDER" val="Rectangle 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223154206"/>
  <p:tag name="MH_LIBRARY" val="GRAPHIC"/>
  <p:tag name="MH_ORDER" val="Freeform 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223154206"/>
  <p:tag name="MH_LIBRARY" val="GRAPHIC"/>
  <p:tag name="MH_ORDER" val="Rectangle 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223154206"/>
  <p:tag name="MH_LIBRARY" val="GRAPHIC"/>
  <p:tag name="MH_ORDER" val="Freeform 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223154206"/>
  <p:tag name="MH_LIBRARY" val="GRAPHIC"/>
  <p:tag name="MH_ORDER" val="Rectangle 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223154206"/>
  <p:tag name="MH_LIBRARY" val="GRAPHIC"/>
  <p:tag name="MH_ORDER" val="Freeform 6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223153752"/>
  <p:tag name="MH_LIBRARY" val="GRAPHIC"/>
  <p:tag name="MH_ORDER" val="矩形 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223153752"/>
  <p:tag name="MH_LIBRARY" val="GRAPHIC"/>
  <p:tag name="MH_ORDER" val="文本框 1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223154206"/>
  <p:tag name="MH_LIBRARY" val="GRAPHIC"/>
  <p:tag name="MH_ORDER" val="Rectangle 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223154206"/>
  <p:tag name="MH_LIBRARY" val="GRAPHIC"/>
  <p:tag name="MH_ORDER" val="Freeform 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223153752"/>
  <p:tag name="MH_LIBRARY" val="GRAPHIC"/>
  <p:tag name="MH_ORDER" val="文本框 1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223153752"/>
  <p:tag name="MH_LIBRARY" val="GRAPHIC"/>
  <p:tag name="MH_ORDER" val="文本框 2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223153752"/>
  <p:tag name="MH_LIBRARY" val="GRAPHIC"/>
  <p:tag name="MH_ORDER" val="文本框 2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223153752"/>
  <p:tag name="MH_LIBRARY" val="GRAPHIC"/>
  <p:tag name="MH_ORDER" val="文本框 22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239</TotalTime>
  <Words>196</Words>
  <Application>Microsoft Office PowerPoint</Application>
  <PresentationFormat>全屏显示(16:9)</PresentationFormat>
  <Paragraphs>35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3" baseType="lpstr">
      <vt:lpstr>Noto Sans S Chinese Black</vt:lpstr>
      <vt:lpstr>Noto Sans S Chinese Regular</vt:lpstr>
      <vt:lpstr>等线</vt:lpstr>
      <vt:lpstr>华文中宋</vt:lpstr>
      <vt:lpstr>宋体</vt:lpstr>
      <vt:lpstr>微软雅黑</vt:lpstr>
      <vt:lpstr>Arial</vt:lpstr>
      <vt:lpstr>Arial Black</vt:lpstr>
      <vt:lpstr>Calibri</vt:lpstr>
      <vt:lpstr>Calibri Light</vt:lpstr>
      <vt:lpstr>Impact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P R 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China</dc:creator>
  <cp:lastModifiedBy>zxrdpony</cp:lastModifiedBy>
  <cp:revision>12</cp:revision>
  <dcterms:created xsi:type="dcterms:W3CDTF">2017-02-25T03:48:20Z</dcterms:created>
  <dcterms:modified xsi:type="dcterms:W3CDTF">2024-06-27T08:51:19Z</dcterms:modified>
</cp:coreProperties>
</file>