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notesMasterIdLst>
    <p:notesMasterId r:id="rId17"/>
  </p:notesMasterIdLst>
  <p:handoutMasterIdLst>
    <p:handoutMasterId r:id="rId18"/>
  </p:handoutMasterIdLst>
  <p:sldIdLst>
    <p:sldId id="256" r:id="rId2"/>
    <p:sldId id="257" r:id="rId3"/>
    <p:sldId id="258" r:id="rId4"/>
    <p:sldId id="271"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775" autoAdjust="0"/>
    <p:restoredTop sz="94660"/>
  </p:normalViewPr>
  <p:slideViewPr>
    <p:cSldViewPr snapToGrid="0">
      <p:cViewPr varScale="1">
        <p:scale>
          <a:sx n="93" d="100"/>
          <a:sy n="93" d="100"/>
        </p:scale>
        <p:origin x="768" y="6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8BA0FC-4AEA-4644-AADA-C77F1255A6AE}" type="doc">
      <dgm:prSet loTypeId="urn:microsoft.com/office/officeart/2005/8/layout/vList2" loCatId="list" qsTypeId="urn:microsoft.com/office/officeart/2005/8/quickstyle/simple5" qsCatId="simple" csTypeId="urn:microsoft.com/office/officeart/2005/8/colors/accent1_1" csCatId="accent1"/>
      <dgm:spPr/>
      <dgm:t>
        <a:bodyPr/>
        <a:lstStyle/>
        <a:p>
          <a:endParaRPr lang="zh-CN" altLang="en-US"/>
        </a:p>
      </dgm:t>
    </dgm:pt>
    <dgm:pt modelId="{EB4B2972-E9BD-40CA-9CD9-377461E094B1}">
      <dgm:prSet/>
      <dgm:spPr/>
      <dgm:t>
        <a:bodyPr/>
        <a:lstStyle/>
        <a:p>
          <a:pPr rtl="0"/>
          <a:r>
            <a:rPr lang="zh-CN" b="1"/>
            <a:t>静态图生成视频</a:t>
          </a:r>
          <a:endParaRPr lang="zh-CN"/>
        </a:p>
      </dgm:t>
    </dgm:pt>
    <dgm:pt modelId="{2A1AA822-7E85-402F-9AA0-3233C6D0E599}" type="parTrans" cxnId="{D5CDC66D-180F-4E7F-B904-9FC08363712A}">
      <dgm:prSet/>
      <dgm:spPr/>
      <dgm:t>
        <a:bodyPr/>
        <a:lstStyle/>
        <a:p>
          <a:endParaRPr lang="zh-CN" altLang="en-US"/>
        </a:p>
      </dgm:t>
    </dgm:pt>
    <dgm:pt modelId="{6564A4C8-B204-4D4A-B827-497E323AA713}" type="sibTrans" cxnId="{D5CDC66D-180F-4E7F-B904-9FC08363712A}">
      <dgm:prSet/>
      <dgm:spPr/>
      <dgm:t>
        <a:bodyPr/>
        <a:lstStyle/>
        <a:p>
          <a:endParaRPr lang="zh-CN" altLang="en-US"/>
        </a:p>
      </dgm:t>
    </dgm:pt>
    <dgm:pt modelId="{69CA6CA4-7760-4BCF-BC1D-51BA0176143B}">
      <dgm:prSet/>
      <dgm:spPr/>
      <dgm:t>
        <a:bodyPr/>
        <a:lstStyle/>
        <a:p>
          <a:pPr rtl="0"/>
          <a:r>
            <a:rPr lang="en-US"/>
            <a:t>Sora</a:t>
          </a:r>
          <a:r>
            <a:rPr lang="zh-CN"/>
            <a:t>还具备根据静态图像生成视频的能力，能够让图像内容动起来，并关注细节部分，使得生成的视频更加生动逼真，这一功能在动画制作、广告设计等领域具有应用前景</a:t>
          </a:r>
        </a:p>
      </dgm:t>
    </dgm:pt>
    <dgm:pt modelId="{6567CC0A-03BB-4200-9C39-82972C555D8F}" type="parTrans" cxnId="{EA9EDEF2-3D5B-4A03-8248-16B4B55BD344}">
      <dgm:prSet/>
      <dgm:spPr/>
      <dgm:t>
        <a:bodyPr/>
        <a:lstStyle/>
        <a:p>
          <a:endParaRPr lang="zh-CN" altLang="en-US"/>
        </a:p>
      </dgm:t>
    </dgm:pt>
    <dgm:pt modelId="{23C50A91-03B1-4BB8-B667-11CE02D03D30}" type="sibTrans" cxnId="{EA9EDEF2-3D5B-4A03-8248-16B4B55BD344}">
      <dgm:prSet/>
      <dgm:spPr/>
      <dgm:t>
        <a:bodyPr/>
        <a:lstStyle/>
        <a:p>
          <a:endParaRPr lang="zh-CN" altLang="en-US"/>
        </a:p>
      </dgm:t>
    </dgm:pt>
    <dgm:pt modelId="{B1A02979-1AFF-4D55-A983-97E34556C8C2}">
      <dgm:prSet/>
      <dgm:spPr/>
      <dgm:t>
        <a:bodyPr/>
        <a:lstStyle/>
        <a:p>
          <a:pPr rtl="0"/>
          <a:r>
            <a:rPr lang="zh-CN" b="1"/>
            <a:t>视频扩展与缺失帧填充</a:t>
          </a:r>
          <a:endParaRPr lang="zh-CN"/>
        </a:p>
      </dgm:t>
    </dgm:pt>
    <dgm:pt modelId="{E234ED5F-AB5E-4E8F-AEE0-C7EA7F5F12DC}" type="parTrans" cxnId="{4EF8D210-2BBD-47EB-8843-4051BF638E9A}">
      <dgm:prSet/>
      <dgm:spPr/>
      <dgm:t>
        <a:bodyPr/>
        <a:lstStyle/>
        <a:p>
          <a:endParaRPr lang="zh-CN" altLang="en-US"/>
        </a:p>
      </dgm:t>
    </dgm:pt>
    <dgm:pt modelId="{7D74C8F9-3D42-4A5C-8329-8CEC965D24F1}" type="sibTrans" cxnId="{4EF8D210-2BBD-47EB-8843-4051BF638E9A}">
      <dgm:prSet/>
      <dgm:spPr/>
      <dgm:t>
        <a:bodyPr/>
        <a:lstStyle/>
        <a:p>
          <a:endParaRPr lang="zh-CN" altLang="en-US"/>
        </a:p>
      </dgm:t>
    </dgm:pt>
    <dgm:pt modelId="{0CF69B1A-FF88-4745-B354-4DEF00F938C8}">
      <dgm:prSet/>
      <dgm:spPr/>
      <dgm:t>
        <a:bodyPr/>
        <a:lstStyle/>
        <a:p>
          <a:pPr rtl="0"/>
          <a:r>
            <a:rPr lang="en-US"/>
            <a:t>Sora</a:t>
          </a:r>
          <a:r>
            <a:rPr lang="zh-CN"/>
            <a:t>能够获取现有视频并对其进行扩展或填充缺失的帧，这一功能在视频编辑、电影特效等领域具有应用前景，可以帮助用户快速完成视频内容的补充和完善</a:t>
          </a:r>
        </a:p>
      </dgm:t>
    </dgm:pt>
    <dgm:pt modelId="{6B19E866-7896-4B5F-9846-14E1D5A21C30}" type="parTrans" cxnId="{24D2DED6-54AA-4682-9AFD-B94B37EBB0C8}">
      <dgm:prSet/>
      <dgm:spPr/>
      <dgm:t>
        <a:bodyPr/>
        <a:lstStyle/>
        <a:p>
          <a:endParaRPr lang="zh-CN" altLang="en-US"/>
        </a:p>
      </dgm:t>
    </dgm:pt>
    <dgm:pt modelId="{723C1864-5B75-4052-B752-D6594AB579B3}" type="sibTrans" cxnId="{24D2DED6-54AA-4682-9AFD-B94B37EBB0C8}">
      <dgm:prSet/>
      <dgm:spPr/>
      <dgm:t>
        <a:bodyPr/>
        <a:lstStyle/>
        <a:p>
          <a:endParaRPr lang="zh-CN" altLang="en-US"/>
        </a:p>
      </dgm:t>
    </dgm:pt>
    <dgm:pt modelId="{F0D54334-9185-4BAE-BB24-8EBDE109BFF9}">
      <dgm:prSet/>
      <dgm:spPr/>
      <dgm:t>
        <a:bodyPr/>
        <a:lstStyle/>
        <a:p>
          <a:pPr rtl="0"/>
          <a:r>
            <a:rPr lang="zh-CN" b="1"/>
            <a:t>连接视频</a:t>
          </a:r>
          <a:endParaRPr lang="zh-CN"/>
        </a:p>
      </dgm:t>
    </dgm:pt>
    <dgm:pt modelId="{3D5A8526-911A-4C29-93A7-E067D6531B50}" type="parTrans" cxnId="{12222019-1B5A-45B0-A8C7-C89DAAAEAC23}">
      <dgm:prSet/>
      <dgm:spPr/>
      <dgm:t>
        <a:bodyPr/>
        <a:lstStyle/>
        <a:p>
          <a:endParaRPr lang="zh-CN" altLang="en-US"/>
        </a:p>
      </dgm:t>
    </dgm:pt>
    <dgm:pt modelId="{63CDBEAF-7F79-4C11-A18B-934B5E8ED3C0}" type="sibTrans" cxnId="{12222019-1B5A-45B0-A8C7-C89DAAAEAC23}">
      <dgm:prSet/>
      <dgm:spPr/>
      <dgm:t>
        <a:bodyPr/>
        <a:lstStyle/>
        <a:p>
          <a:endParaRPr lang="zh-CN" altLang="en-US"/>
        </a:p>
      </dgm:t>
    </dgm:pt>
    <dgm:pt modelId="{10CF2914-7423-41D2-8C93-A969B44DC923}">
      <dgm:prSet/>
      <dgm:spPr/>
      <dgm:t>
        <a:bodyPr/>
        <a:lstStyle/>
        <a:p>
          <a:pPr rtl="0"/>
          <a:r>
            <a:rPr lang="zh-CN"/>
            <a:t>可以使用</a:t>
          </a:r>
          <a:r>
            <a:rPr lang="en-US"/>
            <a:t>Sora</a:t>
          </a:r>
          <a:r>
            <a:rPr lang="zh-CN"/>
            <a:t>连接两个输入视频，在具有完全不同主题和场景组成的视频之间实现无缝过渡</a:t>
          </a:r>
        </a:p>
      </dgm:t>
    </dgm:pt>
    <dgm:pt modelId="{E8071252-7E86-4210-8A34-6BBE5F1E0AE1}" type="parTrans" cxnId="{5BC51F90-D368-4AD2-A434-B302793ED65B}">
      <dgm:prSet/>
      <dgm:spPr/>
      <dgm:t>
        <a:bodyPr/>
        <a:lstStyle/>
        <a:p>
          <a:endParaRPr lang="zh-CN" altLang="en-US"/>
        </a:p>
      </dgm:t>
    </dgm:pt>
    <dgm:pt modelId="{483A4A6F-E3E9-4536-9806-A2F47D8CE60E}" type="sibTrans" cxnId="{5BC51F90-D368-4AD2-A434-B302793ED65B}">
      <dgm:prSet/>
      <dgm:spPr/>
      <dgm:t>
        <a:bodyPr/>
        <a:lstStyle/>
        <a:p>
          <a:endParaRPr lang="zh-CN" altLang="en-US"/>
        </a:p>
      </dgm:t>
    </dgm:pt>
    <dgm:pt modelId="{34157000-01FC-4D0F-BB58-405C784CF953}" type="pres">
      <dgm:prSet presAssocID="{908BA0FC-4AEA-4644-AADA-C77F1255A6AE}" presName="linear" presStyleCnt="0">
        <dgm:presLayoutVars>
          <dgm:animLvl val="lvl"/>
          <dgm:resizeHandles val="exact"/>
        </dgm:presLayoutVars>
      </dgm:prSet>
      <dgm:spPr/>
    </dgm:pt>
    <dgm:pt modelId="{BEE1AD1A-2A90-4B4E-9769-758FCEA00167}" type="pres">
      <dgm:prSet presAssocID="{EB4B2972-E9BD-40CA-9CD9-377461E094B1}" presName="parentText" presStyleLbl="node1" presStyleIdx="0" presStyleCnt="6">
        <dgm:presLayoutVars>
          <dgm:chMax val="0"/>
          <dgm:bulletEnabled val="1"/>
        </dgm:presLayoutVars>
      </dgm:prSet>
      <dgm:spPr/>
    </dgm:pt>
    <dgm:pt modelId="{BA72CD16-CBC4-46C7-9151-9916EAD8B8BC}" type="pres">
      <dgm:prSet presAssocID="{6564A4C8-B204-4D4A-B827-497E323AA713}" presName="spacer" presStyleCnt="0"/>
      <dgm:spPr/>
    </dgm:pt>
    <dgm:pt modelId="{0AECC7AE-35B5-4E1B-82F5-BA192A073449}" type="pres">
      <dgm:prSet presAssocID="{69CA6CA4-7760-4BCF-BC1D-51BA0176143B}" presName="parentText" presStyleLbl="node1" presStyleIdx="1" presStyleCnt="6">
        <dgm:presLayoutVars>
          <dgm:chMax val="0"/>
          <dgm:bulletEnabled val="1"/>
        </dgm:presLayoutVars>
      </dgm:prSet>
      <dgm:spPr/>
    </dgm:pt>
    <dgm:pt modelId="{34C623A9-1B55-4630-984C-16FCC1474392}" type="pres">
      <dgm:prSet presAssocID="{23C50A91-03B1-4BB8-B667-11CE02D03D30}" presName="spacer" presStyleCnt="0"/>
      <dgm:spPr/>
    </dgm:pt>
    <dgm:pt modelId="{3A106721-48EF-46C8-A22A-D953AC1BB475}" type="pres">
      <dgm:prSet presAssocID="{B1A02979-1AFF-4D55-A983-97E34556C8C2}" presName="parentText" presStyleLbl="node1" presStyleIdx="2" presStyleCnt="6">
        <dgm:presLayoutVars>
          <dgm:chMax val="0"/>
          <dgm:bulletEnabled val="1"/>
        </dgm:presLayoutVars>
      </dgm:prSet>
      <dgm:spPr/>
    </dgm:pt>
    <dgm:pt modelId="{7E48F83F-ADC3-4B5C-8CA8-116D1AF73AB4}" type="pres">
      <dgm:prSet presAssocID="{7D74C8F9-3D42-4A5C-8329-8CEC965D24F1}" presName="spacer" presStyleCnt="0"/>
      <dgm:spPr/>
    </dgm:pt>
    <dgm:pt modelId="{9D6D581F-FEB8-45FF-97D1-058F9054FB34}" type="pres">
      <dgm:prSet presAssocID="{0CF69B1A-FF88-4745-B354-4DEF00F938C8}" presName="parentText" presStyleLbl="node1" presStyleIdx="3" presStyleCnt="6">
        <dgm:presLayoutVars>
          <dgm:chMax val="0"/>
          <dgm:bulletEnabled val="1"/>
        </dgm:presLayoutVars>
      </dgm:prSet>
      <dgm:spPr/>
    </dgm:pt>
    <dgm:pt modelId="{FC029D0B-007B-453F-9BBC-0C388F14D150}" type="pres">
      <dgm:prSet presAssocID="{723C1864-5B75-4052-B752-D6594AB579B3}" presName="spacer" presStyleCnt="0"/>
      <dgm:spPr/>
    </dgm:pt>
    <dgm:pt modelId="{55E67EA1-0F84-4682-9941-A4BADC643FB6}" type="pres">
      <dgm:prSet presAssocID="{F0D54334-9185-4BAE-BB24-8EBDE109BFF9}" presName="parentText" presStyleLbl="node1" presStyleIdx="4" presStyleCnt="6">
        <dgm:presLayoutVars>
          <dgm:chMax val="0"/>
          <dgm:bulletEnabled val="1"/>
        </dgm:presLayoutVars>
      </dgm:prSet>
      <dgm:spPr/>
    </dgm:pt>
    <dgm:pt modelId="{0C631929-C47A-491B-887F-32CA2F531B14}" type="pres">
      <dgm:prSet presAssocID="{63CDBEAF-7F79-4C11-A18B-934B5E8ED3C0}" presName="spacer" presStyleCnt="0"/>
      <dgm:spPr/>
    </dgm:pt>
    <dgm:pt modelId="{5D7B2E33-2530-4DF1-9882-0601D8080271}" type="pres">
      <dgm:prSet presAssocID="{10CF2914-7423-41D2-8C93-A969B44DC923}" presName="parentText" presStyleLbl="node1" presStyleIdx="5" presStyleCnt="6">
        <dgm:presLayoutVars>
          <dgm:chMax val="0"/>
          <dgm:bulletEnabled val="1"/>
        </dgm:presLayoutVars>
      </dgm:prSet>
      <dgm:spPr/>
    </dgm:pt>
  </dgm:ptLst>
  <dgm:cxnLst>
    <dgm:cxn modelId="{4EF8D210-2BBD-47EB-8843-4051BF638E9A}" srcId="{908BA0FC-4AEA-4644-AADA-C77F1255A6AE}" destId="{B1A02979-1AFF-4D55-A983-97E34556C8C2}" srcOrd="2" destOrd="0" parTransId="{E234ED5F-AB5E-4E8F-AEE0-C7EA7F5F12DC}" sibTransId="{7D74C8F9-3D42-4A5C-8329-8CEC965D24F1}"/>
    <dgm:cxn modelId="{12222019-1B5A-45B0-A8C7-C89DAAAEAC23}" srcId="{908BA0FC-4AEA-4644-AADA-C77F1255A6AE}" destId="{F0D54334-9185-4BAE-BB24-8EBDE109BFF9}" srcOrd="4" destOrd="0" parTransId="{3D5A8526-911A-4C29-93A7-E067D6531B50}" sibTransId="{63CDBEAF-7F79-4C11-A18B-934B5E8ED3C0}"/>
    <dgm:cxn modelId="{BFF57D1A-A57B-40AF-8F2E-44CAC6B4CC02}" type="presOf" srcId="{F0D54334-9185-4BAE-BB24-8EBDE109BFF9}" destId="{55E67EA1-0F84-4682-9941-A4BADC643FB6}" srcOrd="0" destOrd="0" presId="urn:microsoft.com/office/officeart/2005/8/layout/vList2"/>
    <dgm:cxn modelId="{497C0125-C85A-48F7-B536-2342F137D222}" type="presOf" srcId="{EB4B2972-E9BD-40CA-9CD9-377461E094B1}" destId="{BEE1AD1A-2A90-4B4E-9769-758FCEA00167}" srcOrd="0" destOrd="0" presId="urn:microsoft.com/office/officeart/2005/8/layout/vList2"/>
    <dgm:cxn modelId="{06382743-EB16-40F1-A2CB-15B9D568C560}" type="presOf" srcId="{908BA0FC-4AEA-4644-AADA-C77F1255A6AE}" destId="{34157000-01FC-4D0F-BB58-405C784CF953}" srcOrd="0" destOrd="0" presId="urn:microsoft.com/office/officeart/2005/8/layout/vList2"/>
    <dgm:cxn modelId="{50E03467-A458-4D6B-BBDE-BBC9FC7355C0}" type="presOf" srcId="{69CA6CA4-7760-4BCF-BC1D-51BA0176143B}" destId="{0AECC7AE-35B5-4E1B-82F5-BA192A073449}" srcOrd="0" destOrd="0" presId="urn:microsoft.com/office/officeart/2005/8/layout/vList2"/>
    <dgm:cxn modelId="{D5CDC66D-180F-4E7F-B904-9FC08363712A}" srcId="{908BA0FC-4AEA-4644-AADA-C77F1255A6AE}" destId="{EB4B2972-E9BD-40CA-9CD9-377461E094B1}" srcOrd="0" destOrd="0" parTransId="{2A1AA822-7E85-402F-9AA0-3233C6D0E599}" sibTransId="{6564A4C8-B204-4D4A-B827-497E323AA713}"/>
    <dgm:cxn modelId="{5BC51F90-D368-4AD2-A434-B302793ED65B}" srcId="{908BA0FC-4AEA-4644-AADA-C77F1255A6AE}" destId="{10CF2914-7423-41D2-8C93-A969B44DC923}" srcOrd="5" destOrd="0" parTransId="{E8071252-7E86-4210-8A34-6BBE5F1E0AE1}" sibTransId="{483A4A6F-E3E9-4536-9806-A2F47D8CE60E}"/>
    <dgm:cxn modelId="{A69A31A4-DF7B-4A30-9F1D-C6D22084CB51}" type="presOf" srcId="{10CF2914-7423-41D2-8C93-A969B44DC923}" destId="{5D7B2E33-2530-4DF1-9882-0601D8080271}" srcOrd="0" destOrd="0" presId="urn:microsoft.com/office/officeart/2005/8/layout/vList2"/>
    <dgm:cxn modelId="{E40761AA-F1EB-4F22-B9F3-AC0846A1DD31}" type="presOf" srcId="{B1A02979-1AFF-4D55-A983-97E34556C8C2}" destId="{3A106721-48EF-46C8-A22A-D953AC1BB475}" srcOrd="0" destOrd="0" presId="urn:microsoft.com/office/officeart/2005/8/layout/vList2"/>
    <dgm:cxn modelId="{894973C9-AEDC-495F-A777-C40475E7A349}" type="presOf" srcId="{0CF69B1A-FF88-4745-B354-4DEF00F938C8}" destId="{9D6D581F-FEB8-45FF-97D1-058F9054FB34}" srcOrd="0" destOrd="0" presId="urn:microsoft.com/office/officeart/2005/8/layout/vList2"/>
    <dgm:cxn modelId="{24D2DED6-54AA-4682-9AFD-B94B37EBB0C8}" srcId="{908BA0FC-4AEA-4644-AADA-C77F1255A6AE}" destId="{0CF69B1A-FF88-4745-B354-4DEF00F938C8}" srcOrd="3" destOrd="0" parTransId="{6B19E866-7896-4B5F-9846-14E1D5A21C30}" sibTransId="{723C1864-5B75-4052-B752-D6594AB579B3}"/>
    <dgm:cxn modelId="{EA9EDEF2-3D5B-4A03-8248-16B4B55BD344}" srcId="{908BA0FC-4AEA-4644-AADA-C77F1255A6AE}" destId="{69CA6CA4-7760-4BCF-BC1D-51BA0176143B}" srcOrd="1" destOrd="0" parTransId="{6567CC0A-03BB-4200-9C39-82972C555D8F}" sibTransId="{23C50A91-03B1-4BB8-B667-11CE02D03D30}"/>
    <dgm:cxn modelId="{0F6637AA-8626-4D5D-9C93-E4A521F273AC}" type="presParOf" srcId="{34157000-01FC-4D0F-BB58-405C784CF953}" destId="{BEE1AD1A-2A90-4B4E-9769-758FCEA00167}" srcOrd="0" destOrd="0" presId="urn:microsoft.com/office/officeart/2005/8/layout/vList2"/>
    <dgm:cxn modelId="{22A7D8E2-A8AB-4C9D-AD6A-FA84086FF150}" type="presParOf" srcId="{34157000-01FC-4D0F-BB58-405C784CF953}" destId="{BA72CD16-CBC4-46C7-9151-9916EAD8B8BC}" srcOrd="1" destOrd="0" presId="urn:microsoft.com/office/officeart/2005/8/layout/vList2"/>
    <dgm:cxn modelId="{A6F4B8B0-0622-4373-849F-2B2563EC9307}" type="presParOf" srcId="{34157000-01FC-4D0F-BB58-405C784CF953}" destId="{0AECC7AE-35B5-4E1B-82F5-BA192A073449}" srcOrd="2" destOrd="0" presId="urn:microsoft.com/office/officeart/2005/8/layout/vList2"/>
    <dgm:cxn modelId="{E2C3D327-5588-4FBB-AD15-7C2293EA1E6F}" type="presParOf" srcId="{34157000-01FC-4D0F-BB58-405C784CF953}" destId="{34C623A9-1B55-4630-984C-16FCC1474392}" srcOrd="3" destOrd="0" presId="urn:microsoft.com/office/officeart/2005/8/layout/vList2"/>
    <dgm:cxn modelId="{7A64FB72-FFE8-40E1-8123-7BECF460D564}" type="presParOf" srcId="{34157000-01FC-4D0F-BB58-405C784CF953}" destId="{3A106721-48EF-46C8-A22A-D953AC1BB475}" srcOrd="4" destOrd="0" presId="urn:microsoft.com/office/officeart/2005/8/layout/vList2"/>
    <dgm:cxn modelId="{F46E0A02-F088-4478-8CFC-206D64D1E518}" type="presParOf" srcId="{34157000-01FC-4D0F-BB58-405C784CF953}" destId="{7E48F83F-ADC3-4B5C-8CA8-116D1AF73AB4}" srcOrd="5" destOrd="0" presId="urn:microsoft.com/office/officeart/2005/8/layout/vList2"/>
    <dgm:cxn modelId="{870F6344-7052-4081-B93C-AA9955C3A6EB}" type="presParOf" srcId="{34157000-01FC-4D0F-BB58-405C784CF953}" destId="{9D6D581F-FEB8-45FF-97D1-058F9054FB34}" srcOrd="6" destOrd="0" presId="urn:microsoft.com/office/officeart/2005/8/layout/vList2"/>
    <dgm:cxn modelId="{8A697C57-EC84-475D-A2C1-25BA29E56FC1}" type="presParOf" srcId="{34157000-01FC-4D0F-BB58-405C784CF953}" destId="{FC029D0B-007B-453F-9BBC-0C388F14D150}" srcOrd="7" destOrd="0" presId="urn:microsoft.com/office/officeart/2005/8/layout/vList2"/>
    <dgm:cxn modelId="{8F3201CF-53C1-4313-93ED-EA675DBFBB82}" type="presParOf" srcId="{34157000-01FC-4D0F-BB58-405C784CF953}" destId="{55E67EA1-0F84-4682-9941-A4BADC643FB6}" srcOrd="8" destOrd="0" presId="urn:microsoft.com/office/officeart/2005/8/layout/vList2"/>
    <dgm:cxn modelId="{05AE1B41-F110-4B3F-A02A-A7E0D6206736}" type="presParOf" srcId="{34157000-01FC-4D0F-BB58-405C784CF953}" destId="{0C631929-C47A-491B-887F-32CA2F531B14}" srcOrd="9" destOrd="0" presId="urn:microsoft.com/office/officeart/2005/8/layout/vList2"/>
    <dgm:cxn modelId="{176E3328-B1CF-4186-A1A2-72BAC2613265}" type="presParOf" srcId="{34157000-01FC-4D0F-BB58-405C784CF953}" destId="{5D7B2E33-2530-4DF1-9882-0601D8080271}"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E1AD1A-2A90-4B4E-9769-758FCEA00167}">
      <dsp:nvSpPr>
        <dsp:cNvPr id="0" name=""/>
        <dsp:cNvSpPr/>
      </dsp:nvSpPr>
      <dsp:spPr>
        <a:xfrm>
          <a:off x="0" y="57064"/>
          <a:ext cx="6725265" cy="477798"/>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rtl="0">
            <a:lnSpc>
              <a:spcPct val="90000"/>
            </a:lnSpc>
            <a:spcBef>
              <a:spcPct val="0"/>
            </a:spcBef>
            <a:spcAft>
              <a:spcPct val="35000"/>
            </a:spcAft>
            <a:buNone/>
          </a:pPr>
          <a:r>
            <a:rPr lang="zh-CN" altLang="en-US" sz="1100" b="1" kern="1200"/>
            <a:t>静态图生成视频</a:t>
          </a:r>
          <a:endParaRPr lang="zh-CN" altLang="en-US" sz="1100" kern="1200"/>
        </a:p>
      </dsp:txBody>
      <dsp:txXfrm>
        <a:off x="23324" y="80388"/>
        <a:ext cx="6678617" cy="431150"/>
      </dsp:txXfrm>
    </dsp:sp>
    <dsp:sp modelId="{0AECC7AE-35B5-4E1B-82F5-BA192A073449}">
      <dsp:nvSpPr>
        <dsp:cNvPr id="0" name=""/>
        <dsp:cNvSpPr/>
      </dsp:nvSpPr>
      <dsp:spPr>
        <a:xfrm>
          <a:off x="0" y="566542"/>
          <a:ext cx="6725265" cy="477798"/>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rtl="0">
            <a:lnSpc>
              <a:spcPct val="90000"/>
            </a:lnSpc>
            <a:spcBef>
              <a:spcPct val="0"/>
            </a:spcBef>
            <a:spcAft>
              <a:spcPct val="35000"/>
            </a:spcAft>
            <a:buNone/>
          </a:pPr>
          <a:r>
            <a:rPr lang="en-US" sz="1100" kern="1200"/>
            <a:t>Sora</a:t>
          </a:r>
          <a:r>
            <a:rPr lang="zh-CN" sz="1100" kern="1200"/>
            <a:t>还具备根据静态图像生成视频的能力，能够让图像内容动起来，并关注细节部分，使得生成的视频更加生动逼真，这一功能在动画制作、广告设计等领域具有应用前景</a:t>
          </a:r>
        </a:p>
      </dsp:txBody>
      <dsp:txXfrm>
        <a:off x="23324" y="589866"/>
        <a:ext cx="6678617" cy="431150"/>
      </dsp:txXfrm>
    </dsp:sp>
    <dsp:sp modelId="{3A106721-48EF-46C8-A22A-D953AC1BB475}">
      <dsp:nvSpPr>
        <dsp:cNvPr id="0" name=""/>
        <dsp:cNvSpPr/>
      </dsp:nvSpPr>
      <dsp:spPr>
        <a:xfrm>
          <a:off x="0" y="1076021"/>
          <a:ext cx="6725265" cy="477798"/>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rtl="0">
            <a:lnSpc>
              <a:spcPct val="90000"/>
            </a:lnSpc>
            <a:spcBef>
              <a:spcPct val="0"/>
            </a:spcBef>
            <a:spcAft>
              <a:spcPct val="35000"/>
            </a:spcAft>
            <a:buNone/>
          </a:pPr>
          <a:r>
            <a:rPr lang="zh-CN" altLang="en-US" sz="1100" b="1" kern="1200"/>
            <a:t>视频扩展与缺失帧填充</a:t>
          </a:r>
          <a:endParaRPr lang="zh-CN" altLang="en-US" sz="1100" kern="1200"/>
        </a:p>
      </dsp:txBody>
      <dsp:txXfrm>
        <a:off x="23324" y="1099345"/>
        <a:ext cx="6678617" cy="431150"/>
      </dsp:txXfrm>
    </dsp:sp>
    <dsp:sp modelId="{9D6D581F-FEB8-45FF-97D1-058F9054FB34}">
      <dsp:nvSpPr>
        <dsp:cNvPr id="0" name=""/>
        <dsp:cNvSpPr/>
      </dsp:nvSpPr>
      <dsp:spPr>
        <a:xfrm>
          <a:off x="0" y="1585500"/>
          <a:ext cx="6725265" cy="477798"/>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rtl="0">
            <a:lnSpc>
              <a:spcPct val="90000"/>
            </a:lnSpc>
            <a:spcBef>
              <a:spcPct val="0"/>
            </a:spcBef>
            <a:spcAft>
              <a:spcPct val="35000"/>
            </a:spcAft>
            <a:buNone/>
          </a:pPr>
          <a:r>
            <a:rPr lang="en-US" sz="1100" kern="1200"/>
            <a:t>Sora</a:t>
          </a:r>
          <a:r>
            <a:rPr lang="zh-CN" sz="1100" kern="1200"/>
            <a:t>能够获取现有视频并对其进行扩展或填充缺失的帧，这一功能在视频编辑、电影特效等领域具有应用前景，可以帮助用户快速完成视频内容的补充和完善</a:t>
          </a:r>
        </a:p>
      </dsp:txBody>
      <dsp:txXfrm>
        <a:off x="23324" y="1608824"/>
        <a:ext cx="6678617" cy="431150"/>
      </dsp:txXfrm>
    </dsp:sp>
    <dsp:sp modelId="{55E67EA1-0F84-4682-9941-A4BADC643FB6}">
      <dsp:nvSpPr>
        <dsp:cNvPr id="0" name=""/>
        <dsp:cNvSpPr/>
      </dsp:nvSpPr>
      <dsp:spPr>
        <a:xfrm>
          <a:off x="0" y="2094979"/>
          <a:ext cx="6725265" cy="477798"/>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rtl="0">
            <a:lnSpc>
              <a:spcPct val="90000"/>
            </a:lnSpc>
            <a:spcBef>
              <a:spcPct val="0"/>
            </a:spcBef>
            <a:spcAft>
              <a:spcPct val="35000"/>
            </a:spcAft>
            <a:buNone/>
          </a:pPr>
          <a:r>
            <a:rPr lang="zh-CN" altLang="en-US" sz="1100" b="1" kern="1200"/>
            <a:t>连接视频</a:t>
          </a:r>
          <a:endParaRPr lang="zh-CN" altLang="en-US" sz="1100" kern="1200"/>
        </a:p>
      </dsp:txBody>
      <dsp:txXfrm>
        <a:off x="23324" y="2118303"/>
        <a:ext cx="6678617" cy="431150"/>
      </dsp:txXfrm>
    </dsp:sp>
    <dsp:sp modelId="{5D7B2E33-2530-4DF1-9882-0601D8080271}">
      <dsp:nvSpPr>
        <dsp:cNvPr id="0" name=""/>
        <dsp:cNvSpPr/>
      </dsp:nvSpPr>
      <dsp:spPr>
        <a:xfrm>
          <a:off x="0" y="2604458"/>
          <a:ext cx="6725265" cy="477798"/>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rtl="0">
            <a:lnSpc>
              <a:spcPct val="90000"/>
            </a:lnSpc>
            <a:spcBef>
              <a:spcPct val="0"/>
            </a:spcBef>
            <a:spcAft>
              <a:spcPct val="35000"/>
            </a:spcAft>
            <a:buNone/>
          </a:pPr>
          <a:r>
            <a:rPr lang="zh-CN" sz="1100" kern="1200"/>
            <a:t>可以使用</a:t>
          </a:r>
          <a:r>
            <a:rPr lang="en-US" sz="1100" kern="1200"/>
            <a:t>Sora</a:t>
          </a:r>
          <a:r>
            <a:rPr lang="zh-CN" sz="1100" kern="1200"/>
            <a:t>连接两个输入视频，在具有完全不同主题和场景组成的视频之间实现无缝过渡</a:t>
          </a:r>
        </a:p>
      </dsp:txBody>
      <dsp:txXfrm>
        <a:off x="23324" y="2627782"/>
        <a:ext cx="6678617" cy="43115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59108D7F-56F7-4542-ABA3-65542A3C344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C1619DE9-74DA-9842-9126-0D62F3F7402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E76FC1A-CD44-7E47-A266-5430D90760B6}" type="datetime1">
              <a:rPr kumimoji="1" lang="zh-CN" altLang="en-US" smtClean="0"/>
              <a:t>2024/3/24</a:t>
            </a:fld>
            <a:endParaRPr kumimoji="1" lang="zh-CN" altLang="en-US"/>
          </a:p>
        </p:txBody>
      </p:sp>
      <p:sp>
        <p:nvSpPr>
          <p:cNvPr id="4" name="页脚占位符 3">
            <a:extLst>
              <a:ext uri="{FF2B5EF4-FFF2-40B4-BE49-F238E27FC236}">
                <a16:creationId xmlns:a16="http://schemas.microsoft.com/office/drawing/2014/main" id="{5938C0F1-C484-9541-9E97-623C1EEA41A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161E902F-8D1E-204D-99C0-92737AF7F78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838EABF-F0FC-5742-911F-51A30DFCB93E}" type="slidenum">
              <a:rPr kumimoji="1" lang="zh-CN" altLang="en-US" smtClean="0"/>
              <a:t>‹#›</a:t>
            </a:fld>
            <a:endParaRPr kumimoji="1" lang="zh-CN" altLang="en-US"/>
          </a:p>
        </p:txBody>
      </p:sp>
    </p:spTree>
    <p:extLst>
      <p:ext uri="{BB962C8B-B14F-4D97-AF65-F5344CB8AC3E}">
        <p14:creationId xmlns:p14="http://schemas.microsoft.com/office/powerpoint/2010/main" val="149407867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FB79A6-0288-E345-BBA3-0C1E50583E2E}" type="datetime1">
              <a:rPr lang="zh-CN" altLang="en-US" smtClean="0"/>
              <a:t>2024/3/24</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506C04-4F83-42AC-BE99-DE3A1DC4FE67}" type="slidenum">
              <a:rPr lang="zh-CN" altLang="en-US" smtClean="0"/>
              <a:t>‹#›</a:t>
            </a:fld>
            <a:endParaRPr lang="zh-CN" altLang="en-US"/>
          </a:p>
        </p:txBody>
      </p:sp>
    </p:spTree>
    <p:extLst>
      <p:ext uri="{BB962C8B-B14F-4D97-AF65-F5344CB8AC3E}">
        <p14:creationId xmlns:p14="http://schemas.microsoft.com/office/powerpoint/2010/main" val="48359733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635790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B4EA5A3-2E0C-A440-A421-2E0235FCE51F}" type="datetime1">
              <a:rPr lang="zh-CN" altLang="en-US" smtClean="0"/>
              <a:t>2024/3/24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22405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7E2F34F-9B9C-5E44-939A-556AB503C182}" type="datetime1">
              <a:rPr lang="zh-CN" altLang="en-US" smtClean="0"/>
              <a:t>2024/3/24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779660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7EBCC72-7FAB-4A45-B0A7-7341487C39C3}" type="datetime1">
              <a:rPr lang="zh-CN" altLang="en-US" smtClean="0"/>
              <a:t>2024/3/24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8916777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0326D89-379B-E746-81DC-A710CA6DBCBD}"/>
              </a:ext>
            </a:extLst>
          </p:cNvPr>
          <p:cNvSpPr>
            <a:spLocks noGrp="1"/>
          </p:cNvSpPr>
          <p:nvPr>
            <p:ph type="dt" sz="half" idx="10"/>
          </p:nvPr>
        </p:nvSpPr>
        <p:spPr/>
        <p:txBody>
          <a:bodyPr/>
          <a:lstStyle/>
          <a:p>
            <a:fld id="{A3E5CBB9-BCFD-A240-A45D-8B61C886D5B4}" type="datetime1">
              <a:rPr lang="zh-CN" altLang="en-US" smtClean="0"/>
              <a:t>2024/3/24</a:t>
            </a:fld>
            <a:endParaRPr lang="en-US" dirty="0"/>
          </a:p>
        </p:txBody>
      </p:sp>
      <p:sp>
        <p:nvSpPr>
          <p:cNvPr id="3" name="页脚占位符 2">
            <a:extLst>
              <a:ext uri="{FF2B5EF4-FFF2-40B4-BE49-F238E27FC236}">
                <a16:creationId xmlns:a16="http://schemas.microsoft.com/office/drawing/2014/main" id="{B80677AE-7531-D84C-8248-F355C33BD19C}"/>
              </a:ext>
            </a:extLst>
          </p:cNvPr>
          <p:cNvSpPr>
            <a:spLocks noGrp="1"/>
          </p:cNvSpPr>
          <p:nvPr>
            <p:ph type="ftr" sz="quarter" idx="11"/>
          </p:nvPr>
        </p:nvSpPr>
        <p:spPr/>
        <p:txBody>
          <a:bodyPr/>
          <a:lstStyle/>
          <a:p>
            <a:endParaRPr lang="en-US" dirty="0"/>
          </a:p>
        </p:txBody>
      </p:sp>
      <p:sp>
        <p:nvSpPr>
          <p:cNvPr id="4" name="灯片编号占位符 3">
            <a:extLst>
              <a:ext uri="{FF2B5EF4-FFF2-40B4-BE49-F238E27FC236}">
                <a16:creationId xmlns:a16="http://schemas.microsoft.com/office/drawing/2014/main" id="{B5A59EF8-C0ED-4445-A4D0-0F22684094FB}"/>
              </a:ext>
            </a:extLst>
          </p:cNvPr>
          <p:cNvSpPr>
            <a:spLocks noGrp="1"/>
          </p:cNvSpPr>
          <p:nvPr>
            <p:ph type="sldNum" sz="quarter" idx="12"/>
          </p:nvPr>
        </p:nvSpPr>
        <p:spPr/>
        <p:txBody>
          <a:bodyPr/>
          <a:lstStyle/>
          <a:p>
            <a:fld id="{48F63A3B-78C7-47BE-AE5E-E10140E04643}" type="slidenum">
              <a:rPr lang="en-US" smtClean="0"/>
              <a:t>‹#›</a:t>
            </a:fld>
            <a:endParaRPr lang="en-US" dirty="0"/>
          </a:p>
        </p:txBody>
      </p:sp>
      <p:sp>
        <p:nvSpPr>
          <p:cNvPr id="5" name="文本框 4">
            <a:extLst>
              <a:ext uri="{FF2B5EF4-FFF2-40B4-BE49-F238E27FC236}">
                <a16:creationId xmlns:a16="http://schemas.microsoft.com/office/drawing/2014/main" id="{8DD7FB57-BCF7-F5FC-C7D7-2034320CF704}"/>
              </a:ext>
            </a:extLst>
          </p:cNvPr>
          <p:cNvSpPr txBox="1"/>
          <p:nvPr userDrawn="1"/>
        </p:nvSpPr>
        <p:spPr>
          <a:xfrm>
            <a:off x="7802880" y="136524"/>
            <a:ext cx="1341120" cy="369332"/>
          </a:xfrm>
          <a:prstGeom prst="rect">
            <a:avLst/>
          </a:prstGeom>
          <a:noFill/>
        </p:spPr>
        <p:txBody>
          <a:bodyPr wrap="square" rtlCol="0">
            <a:spAutoFit/>
          </a:bodyPr>
          <a:lstStyle/>
          <a:p>
            <a:r>
              <a:rPr lang="en-US" altLang="zh-CN" dirty="0">
                <a:solidFill>
                  <a:schemeClr val="bg1"/>
                </a:solidFill>
              </a:rPr>
              <a:t>AI</a:t>
            </a:r>
            <a:r>
              <a:rPr lang="zh-CN" altLang="en-US" dirty="0">
                <a:solidFill>
                  <a:schemeClr val="bg1"/>
                </a:solidFill>
              </a:rPr>
              <a:t>人工智能</a:t>
            </a:r>
          </a:p>
        </p:txBody>
      </p:sp>
    </p:spTree>
    <p:extLst>
      <p:ext uri="{BB962C8B-B14F-4D97-AF65-F5344CB8AC3E}">
        <p14:creationId xmlns:p14="http://schemas.microsoft.com/office/powerpoint/2010/main" val="193263632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D1D7D85-8054-7F47-88A2-3A522549E5F7}" type="datetime1">
              <a:rPr lang="zh-CN" altLang="en-US" smtClean="0"/>
              <a:t>2024/3/24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09064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5B4ABFD-B80F-C346-93B4-E767699F6166}" type="datetime1">
              <a:rPr lang="zh-CN" altLang="en-US" smtClean="0"/>
              <a:t>2024/3/24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814370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1C3CE105-5F15-2C45-A485-2F73F08C8911}" type="datetime1">
              <a:rPr lang="zh-CN" altLang="en-US" smtClean="0"/>
              <a:t>2024/3/24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058251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9CFDE0C9-51DE-554D-B799-425B22B7A083}" type="datetime1">
              <a:rPr lang="zh-CN" altLang="en-US" smtClean="0"/>
              <a:t>2024/3/24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6762235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F8B8858-7361-874C-AD27-A77D142CC96A}" type="datetime1">
              <a:rPr lang="zh-CN" altLang="en-US" smtClean="0"/>
              <a:t>2024/3/24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65252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F209CB-51CD-A048-87FA-4BD7B6E2DBEC}" type="datetime1">
              <a:rPr lang="zh-CN" altLang="en-US" smtClean="0"/>
              <a:t>2024/3/24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520914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B6E4493-FC1C-EF42-ABB7-DBE164EBBD5E}" type="datetime1">
              <a:rPr lang="zh-CN" altLang="en-US" smtClean="0"/>
              <a:t>2024/3/24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275887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B75D221D-0BFC-0742-80FA-F70B95333AA7}" type="datetime1">
              <a:rPr lang="zh-CN" altLang="en-US" smtClean="0"/>
              <a:t>2024/3/24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989814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E5CBB9-BCFD-A240-A45D-8B61C886D5B4}" type="datetime1">
              <a:rPr lang="zh-CN" altLang="en-US" smtClean="0"/>
              <a:t>2024/3/24</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69304674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jp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65061" y="1830651"/>
            <a:ext cx="6478055" cy="696024"/>
          </a:xfrm>
          <a:prstGeom prst="rect">
            <a:avLst/>
          </a:prstGeom>
          <a:noFill/>
        </p:spPr>
        <p:txBody>
          <a:bodyPr wrap="none">
            <a:spAutoFit/>
          </a:bodyPr>
          <a:lstStyle/>
          <a:p>
            <a:pPr algn="ctr">
              <a:lnSpc>
                <a:spcPct val="120000"/>
              </a:lnSpc>
              <a:defRPr/>
            </a:pPr>
            <a:r>
              <a:rPr lang="en-US" altLang="zh-CN" sz="3600" b="1" dirty="0" err="1">
                <a:solidFill>
                  <a:schemeClr val="accent6">
                    <a:lumMod val="60000"/>
                    <a:lumOff val="40000"/>
                  </a:schemeClr>
                </a:solidFill>
                <a:latin typeface="Arial" panose="020B0604020202020204" pitchFamily="34" charset="0"/>
                <a:ea typeface="微软雅黑" panose="020B0503020204020204" pitchFamily="34" charset="-122"/>
                <a:cs typeface="Arial" panose="020B0604020202020204" pitchFamily="34" charset="0"/>
                <a:sym typeface="+mn-lt"/>
              </a:rPr>
              <a:t>Sora</a:t>
            </a:r>
            <a:r>
              <a:rPr lang="en-US" altLang="zh-CN" sz="2100" b="1" dirty="0" err="1">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a:t>
            </a:r>
            <a:r>
              <a:rPr lang="en-US" altLang="zh-CN" sz="2100" b="1" dirty="0" err="1">
                <a:solidFill>
                  <a:schemeClr val="accent6">
                    <a:lumMod val="60000"/>
                    <a:lumOff val="40000"/>
                  </a:schemeClr>
                </a:solidFill>
                <a:latin typeface="Arial" panose="020B0604020202020204" pitchFamily="34" charset="0"/>
                <a:ea typeface="微软雅黑" panose="020B0503020204020204" pitchFamily="34" charset="-122"/>
                <a:cs typeface="Arial" panose="020B0604020202020204" pitchFamily="34" charset="0"/>
                <a:sym typeface="+mn-lt"/>
              </a:rPr>
              <a:t>OpenAI</a:t>
            </a:r>
            <a:r>
              <a:rPr lang="zh-CN" altLang="en-US" sz="2100" b="1" dirty="0">
                <a:solidFill>
                  <a:schemeClr val="accent6">
                    <a:lumMod val="60000"/>
                    <a:lumOff val="40000"/>
                  </a:schemeClr>
                </a:solidFill>
                <a:latin typeface="SimHei" panose="02010609060101010101" pitchFamily="49" charset="-122"/>
                <a:ea typeface="SimHei" panose="02010609060101010101" pitchFamily="49" charset="-122"/>
                <a:cs typeface="+mn-ea"/>
                <a:sym typeface="+mn-lt"/>
              </a:rPr>
              <a:t>发布的人工智能文生视频大模型</a:t>
            </a:r>
            <a:r>
              <a:rPr lang="en-US" altLang="zh-CN" sz="2100" b="1"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a:t>
            </a:r>
            <a:endParaRPr lang="en-US" sz="2100" b="1"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94054408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发展历程</a:t>
            </a:r>
          </a:p>
        </p:txBody>
      </p:sp>
      <p:sp>
        <p:nvSpPr>
          <p:cNvPr id="2" name="11"/>
          <p:cNvSpPr/>
          <p:nvPr/>
        </p:nvSpPr>
        <p:spPr>
          <a:xfrm>
            <a:off x="620714" y="2663826"/>
            <a:ext cx="3586162" cy="1557349"/>
          </a:xfrm>
          <a:prstGeom prst="rect">
            <a:avLst/>
          </a:prstGeom>
        </p:spPr>
        <p:txBody>
          <a:bodyPr>
            <a:spAutoFit/>
          </a:bodyPr>
          <a:lstStyle/>
          <a:p>
            <a:pPr>
              <a:lnSpc>
                <a:spcPct val="150000"/>
              </a:lnSpc>
              <a:spcBef>
                <a:spcPct val="50000"/>
              </a:spcBef>
              <a:defRPr/>
            </a:pP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2024</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年</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2</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月</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15</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日 ，</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OpenAI</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正式发布文生视频模型</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Sora </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，并发布了</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48</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个文生视频案例和技术报告，正式入局视频生成领域。</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Sora</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能够根据提示词生成</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60s</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的连贯视频，“碾压”了行业目前大概只有平均“</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4s”</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的视频生成长度</a:t>
            </a:r>
          </a:p>
        </p:txBody>
      </p:sp>
      <p:cxnSp>
        <p:nvCxnSpPr>
          <p:cNvPr id="5" name="13"/>
          <p:cNvCxnSpPr/>
          <p:nvPr/>
        </p:nvCxnSpPr>
        <p:spPr>
          <a:xfrm>
            <a:off x="4356100" y="2663828"/>
            <a:ext cx="0" cy="2327275"/>
          </a:xfrm>
          <a:prstGeom prst="line">
            <a:avLst/>
          </a:prstGeom>
        </p:spPr>
        <p:style>
          <a:lnRef idx="1">
            <a:schemeClr val="accent1"/>
          </a:lnRef>
          <a:fillRef idx="0">
            <a:schemeClr val="accent1"/>
          </a:fillRef>
          <a:effectRef idx="0">
            <a:schemeClr val="accent1"/>
          </a:effectRef>
          <a:fontRef idx="minor">
            <a:schemeClr val="tx1"/>
          </a:fontRef>
        </p:style>
      </p:cxnSp>
      <p:pic>
        <p:nvPicPr>
          <p:cNvPr id="11270"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26" y="2663827"/>
            <a:ext cx="2352675"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296822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5" descr="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57250"/>
            <a:ext cx="91535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6" descr="78"/>
          <p:cNvPicPr>
            <a:picLocks noChangeAspect="1" noChangeArrowheads="1"/>
          </p:cNvPicPr>
          <p:nvPr/>
        </p:nvPicPr>
        <p:blipFill>
          <a:blip r:embed="rId3">
            <a:extLst>
              <a:ext uri="{28A0092B-C50C-407E-A947-70E740481C1C}">
                <a14:useLocalDpi xmlns:a14="http://schemas.microsoft.com/office/drawing/2010/main" val="0"/>
              </a:ext>
            </a:extLst>
          </a:blip>
          <a:srcRect l="2332" t="9129" r="4703" b="67416"/>
          <a:stretch>
            <a:fillRect/>
          </a:stretch>
        </p:blipFill>
        <p:spPr bwMode="auto">
          <a:xfrm>
            <a:off x="1790702" y="857251"/>
            <a:ext cx="55641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1960566" y="3360739"/>
            <a:ext cx="5132387" cy="584775"/>
          </a:xfrm>
          <a:prstGeom prst="rect">
            <a:avLst/>
          </a:prstGeom>
          <a:noFill/>
        </p:spPr>
        <p:txBody>
          <a:bodyPr>
            <a:spAutoFit/>
          </a:bodyPr>
          <a:lstStyle/>
          <a:p>
            <a:pPr algn="ctr" defTabSz="685783">
              <a:defRPr/>
            </a:pPr>
            <a:r>
              <a:rPr lang="en-US" altLang="zh-CN" sz="3200" b="1" dirty="0">
                <a:solidFill>
                  <a:prstClr val="white"/>
                </a:solidFill>
                <a:latin typeface="思源黑体 CN Medium" panose="020B0600000000000000" pitchFamily="34" charset="-122"/>
                <a:ea typeface="思源黑体 CN Medium" panose="020B0600000000000000" pitchFamily="34" charset="-122"/>
                <a:cs typeface="+mn-ea"/>
                <a:sym typeface="+mn-lt"/>
              </a:rPr>
              <a:t>Sora</a:t>
            </a:r>
            <a:r>
              <a:rPr lang="zh-CN" altLang="en-US" sz="3200" b="1" dirty="0">
                <a:solidFill>
                  <a:prstClr val="white"/>
                </a:solidFill>
                <a:latin typeface="思源黑体 CN Medium" panose="020B0600000000000000" pitchFamily="34" charset="-122"/>
                <a:ea typeface="思源黑体 CN Medium" panose="020B0600000000000000" pitchFamily="34" charset="-122"/>
                <a:cs typeface="+mn-ea"/>
                <a:sym typeface="+mn-lt"/>
              </a:rPr>
              <a:t>功能特色</a:t>
            </a:r>
          </a:p>
        </p:txBody>
      </p:sp>
      <p:sp>
        <p:nvSpPr>
          <p:cNvPr id="20" name="矩形 19"/>
          <p:cNvSpPr/>
          <p:nvPr/>
        </p:nvSpPr>
        <p:spPr>
          <a:xfrm>
            <a:off x="3386138" y="2657477"/>
            <a:ext cx="2371725" cy="646331"/>
          </a:xfrm>
          <a:prstGeom prst="rect">
            <a:avLst/>
          </a:prstGeom>
        </p:spPr>
        <p:txBody>
          <a:bodyPr>
            <a:spAutoFit/>
          </a:bodyPr>
          <a:lstStyle/>
          <a:p>
            <a:pPr algn="ctr" defTabSz="685783">
              <a:defRPr/>
            </a:pPr>
            <a:r>
              <a:rPr lang="en-US" altLang="zh-CN" sz="3600" b="1" dirty="0">
                <a:solidFill>
                  <a:prstClr val="white"/>
                </a:solidFill>
                <a:effectLst>
                  <a:outerShdw blurRad="50800" dist="38100" dir="5400000" algn="t" rotWithShape="0">
                    <a:srgbClr val="3188D1">
                      <a:alpha val="40000"/>
                    </a:srgbClr>
                  </a:outerShdw>
                </a:effectLst>
                <a:latin typeface="思源黑体 CN Medium" panose="020B0600000000000000" pitchFamily="34" charset="-122"/>
                <a:ea typeface="思源黑体 CN Medium" panose="020B0600000000000000" pitchFamily="34" charset="-122"/>
                <a:cs typeface="字魂36号-正文宋楷" panose="02000000000000000000" charset="-122"/>
                <a:sym typeface="+mn-lt"/>
              </a:rPr>
              <a:t>PART 03</a:t>
            </a:r>
          </a:p>
        </p:txBody>
      </p:sp>
      <p:pic>
        <p:nvPicPr>
          <p:cNvPr id="12294" name="图片 20" descr="78"/>
          <p:cNvPicPr>
            <a:picLocks noChangeAspect="1" noChangeArrowheads="1"/>
          </p:cNvPicPr>
          <p:nvPr/>
        </p:nvPicPr>
        <p:blipFill>
          <a:blip r:embed="rId3">
            <a:extLst>
              <a:ext uri="{28A0092B-C50C-407E-A947-70E740481C1C}">
                <a14:useLocalDpi xmlns:a14="http://schemas.microsoft.com/office/drawing/2010/main" val="0"/>
              </a:ext>
            </a:extLst>
          </a:blip>
          <a:srcRect t="68802" r="49420"/>
          <a:stretch>
            <a:fillRect/>
          </a:stretch>
        </p:blipFill>
        <p:spPr bwMode="auto">
          <a:xfrm>
            <a:off x="1" y="4384676"/>
            <a:ext cx="1960563"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017500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功能特色</a:t>
            </a:r>
          </a:p>
        </p:txBody>
      </p:sp>
      <p:grpSp>
        <p:nvGrpSpPr>
          <p:cNvPr id="2" name="组合 1"/>
          <p:cNvGrpSpPr>
            <a:grpSpLocks/>
          </p:cNvGrpSpPr>
          <p:nvPr/>
        </p:nvGrpSpPr>
        <p:grpSpPr bwMode="auto">
          <a:xfrm>
            <a:off x="611188" y="1989139"/>
            <a:ext cx="7416800" cy="930275"/>
            <a:chOff x="720435" y="2114540"/>
            <a:chExt cx="7173507" cy="1239664"/>
          </a:xfrm>
        </p:grpSpPr>
        <p:grpSp>
          <p:nvGrpSpPr>
            <p:cNvPr id="13318" name="组合 4"/>
            <p:cNvGrpSpPr>
              <a:grpSpLocks/>
            </p:cNvGrpSpPr>
            <p:nvPr/>
          </p:nvGrpSpPr>
          <p:grpSpPr bwMode="auto">
            <a:xfrm>
              <a:off x="720435" y="2114540"/>
              <a:ext cx="7173507" cy="1239664"/>
              <a:chOff x="1791853" y="2394364"/>
              <a:chExt cx="7173507" cy="1239664"/>
            </a:xfrm>
          </p:grpSpPr>
          <p:sp>
            <p:nvSpPr>
              <p:cNvPr id="6" name="文本框 5"/>
              <p:cNvSpPr txBox="1"/>
              <p:nvPr/>
            </p:nvSpPr>
            <p:spPr>
              <a:xfrm>
                <a:off x="2740746" y="2485328"/>
                <a:ext cx="6224614" cy="1098226"/>
              </a:xfrm>
              <a:prstGeom prst="rect">
                <a:avLst/>
              </a:prstGeom>
              <a:noFill/>
            </p:spPr>
            <p:txBody>
              <a:bodyPr>
                <a:spAutoFit/>
              </a:bodyPr>
              <a:lstStyle/>
              <a:p>
                <a:pPr defTabSz="685783">
                  <a:lnSpc>
                    <a:spcPct val="150000"/>
                  </a:lnSpc>
                  <a:defRPr/>
                </a:pP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Sora</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可以快速制作最长一分钟、准确反映用户提示、可一镜到底的视频 （其他</a:t>
                </a: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AI</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视频工具还在突破几秒内的连贯性 ），视频可以呈现“具有多个角色、特定类型的动作、以及主题和背景的准确细节的复杂场景”</a:t>
                </a:r>
              </a:p>
            </p:txBody>
          </p:sp>
          <p:sp>
            <p:nvSpPr>
              <p:cNvPr id="7" name="矩形: 圆角 6"/>
              <p:cNvSpPr/>
              <p:nvPr/>
            </p:nvSpPr>
            <p:spPr>
              <a:xfrm>
                <a:off x="1791853" y="2394364"/>
                <a:ext cx="7158153" cy="1239664"/>
              </a:xfrm>
              <a:prstGeom prst="roundRect">
                <a:avLst/>
              </a:prstGeom>
              <a:noFill/>
              <a:ln>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5" name="iš1ïďè"/>
            <p:cNvSpPr/>
            <p:nvPr/>
          </p:nvSpPr>
          <p:spPr>
            <a:xfrm>
              <a:off x="981457" y="2478400"/>
              <a:ext cx="554288" cy="554253"/>
            </a:xfrm>
            <a:custGeom>
              <a:avLst/>
              <a:gdLst/>
              <a:ahLst/>
              <a:cxnLst>
                <a:cxn ang="0">
                  <a:pos x="wd2" y="hd2"/>
                </a:cxn>
                <a:cxn ang="5400000">
                  <a:pos x="wd2" y="hd2"/>
                </a:cxn>
                <a:cxn ang="10800000">
                  <a:pos x="wd2" y="hd2"/>
                </a:cxn>
                <a:cxn ang="16200000">
                  <a:pos x="wd2" y="hd2"/>
                </a:cxn>
              </a:cxnLst>
              <a:rect l="0" t="0" r="r" b="b"/>
              <a:pathLst>
                <a:path w="21543" h="21600" extrusionOk="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rgbClr val="002060"/>
            </a:solidFill>
            <a:ln w="12700">
              <a:miter lim="400000"/>
            </a:ln>
          </p:spPr>
          <p:txBody>
            <a:bodyPr anchor="ctr"/>
            <a:lstStyle/>
            <a:p>
              <a:pPr algn="ctr" defTabSz="685783">
                <a:defRPr/>
              </a:pPr>
              <a:endParaRPr sz="1350">
                <a:solidFill>
                  <a:prstClr val="black"/>
                </a:solidFill>
                <a:latin typeface="微软雅黑" panose="020B0503020204020204" pitchFamily="34" charset="-122"/>
                <a:ea typeface="微软雅黑" panose="020B0503020204020204" pitchFamily="34" charset="-122"/>
                <a:cs typeface="+mn-ea"/>
                <a:sym typeface="+mn-lt"/>
              </a:endParaRPr>
            </a:p>
          </p:txBody>
        </p:sp>
      </p:grpSp>
      <p:pic>
        <p:nvPicPr>
          <p:cNvPr id="4" name="中国舞龙">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74877" y="3244321"/>
            <a:ext cx="4194246" cy="2360065"/>
          </a:xfrm>
          <a:prstGeom prst="rect">
            <a:avLst/>
          </a:prstGeom>
        </p:spPr>
      </p:pic>
    </p:spTree>
    <p:extLst>
      <p:ext uri="{BB962C8B-B14F-4D97-AF65-F5344CB8AC3E}">
        <p14:creationId xmlns:p14="http://schemas.microsoft.com/office/powerpoint/2010/main" val="289982847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功能特色</a:t>
            </a:r>
          </a:p>
        </p:txBody>
      </p:sp>
      <p:grpSp>
        <p:nvGrpSpPr>
          <p:cNvPr id="2" name="组合 1"/>
          <p:cNvGrpSpPr>
            <a:grpSpLocks/>
          </p:cNvGrpSpPr>
          <p:nvPr/>
        </p:nvGrpSpPr>
        <p:grpSpPr bwMode="auto">
          <a:xfrm>
            <a:off x="717240" y="2374194"/>
            <a:ext cx="7416800" cy="930275"/>
            <a:chOff x="720435" y="2114540"/>
            <a:chExt cx="7173507" cy="1239664"/>
          </a:xfrm>
        </p:grpSpPr>
        <p:grpSp>
          <p:nvGrpSpPr>
            <p:cNvPr id="14342" name="组合 4"/>
            <p:cNvGrpSpPr>
              <a:grpSpLocks/>
            </p:cNvGrpSpPr>
            <p:nvPr/>
          </p:nvGrpSpPr>
          <p:grpSpPr bwMode="auto">
            <a:xfrm>
              <a:off x="720435" y="2114540"/>
              <a:ext cx="7173507" cy="1239664"/>
              <a:chOff x="1791853" y="2394364"/>
              <a:chExt cx="7173507" cy="1239664"/>
            </a:xfrm>
          </p:grpSpPr>
          <p:sp>
            <p:nvSpPr>
              <p:cNvPr id="6" name="文本框 5"/>
              <p:cNvSpPr txBox="1"/>
              <p:nvPr/>
            </p:nvSpPr>
            <p:spPr>
              <a:xfrm>
                <a:off x="2740746" y="2485328"/>
                <a:ext cx="6224614" cy="1098226"/>
              </a:xfrm>
              <a:prstGeom prst="rect">
                <a:avLst/>
              </a:prstGeom>
              <a:noFill/>
            </p:spPr>
            <p:txBody>
              <a:bodyPr>
                <a:spAutoFit/>
              </a:bodyPr>
              <a:lstStyle/>
              <a:p>
                <a:pPr defTabSz="685783">
                  <a:lnSpc>
                    <a:spcPct val="150000"/>
                  </a:lnSpc>
                  <a:defRPr/>
                </a:pP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Sora</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可以快速制作最长一分钟、准确反映用户提示、可一镜到底的视频 （其他</a:t>
                </a: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AI</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视频工具还在突破几秒内的连贯性 ），视频可以呈现“具有多个角色、特定类型的动作、以及主题和背景的准确细节的复杂场景”</a:t>
                </a:r>
              </a:p>
            </p:txBody>
          </p:sp>
          <p:sp>
            <p:nvSpPr>
              <p:cNvPr id="7" name="矩形: 圆角 6"/>
              <p:cNvSpPr/>
              <p:nvPr/>
            </p:nvSpPr>
            <p:spPr>
              <a:xfrm>
                <a:off x="1791853" y="2394364"/>
                <a:ext cx="7158153" cy="1239664"/>
              </a:xfrm>
              <a:prstGeom prst="roundRect">
                <a:avLst/>
              </a:prstGeom>
              <a:noFill/>
              <a:ln>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5" name="iš1ïďè"/>
            <p:cNvSpPr/>
            <p:nvPr/>
          </p:nvSpPr>
          <p:spPr>
            <a:xfrm>
              <a:off x="981457" y="2478400"/>
              <a:ext cx="554288" cy="554253"/>
            </a:xfrm>
            <a:custGeom>
              <a:avLst/>
              <a:gdLst/>
              <a:ahLst/>
              <a:cxnLst>
                <a:cxn ang="0">
                  <a:pos x="wd2" y="hd2"/>
                </a:cxn>
                <a:cxn ang="5400000">
                  <a:pos x="wd2" y="hd2"/>
                </a:cxn>
                <a:cxn ang="10800000">
                  <a:pos x="wd2" y="hd2"/>
                </a:cxn>
                <a:cxn ang="16200000">
                  <a:pos x="wd2" y="hd2"/>
                </a:cxn>
              </a:cxnLst>
              <a:rect l="0" t="0" r="r" b="b"/>
              <a:pathLst>
                <a:path w="21543" h="21600" extrusionOk="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rgbClr val="002060"/>
            </a:solidFill>
            <a:ln w="12700">
              <a:miter lim="400000"/>
            </a:ln>
          </p:spPr>
          <p:txBody>
            <a:bodyPr anchor="ctr"/>
            <a:lstStyle/>
            <a:p>
              <a:pPr algn="ctr" defTabSz="685783">
                <a:defRPr/>
              </a:pPr>
              <a:endParaRPr sz="1350">
                <a:solidFill>
                  <a:prstClr val="black"/>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421039733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功能特色</a:t>
            </a:r>
          </a:p>
        </p:txBody>
      </p:sp>
      <p:grpSp>
        <p:nvGrpSpPr>
          <p:cNvPr id="2" name="组合 1"/>
          <p:cNvGrpSpPr>
            <a:grpSpLocks/>
          </p:cNvGrpSpPr>
          <p:nvPr/>
        </p:nvGrpSpPr>
        <p:grpSpPr bwMode="auto">
          <a:xfrm>
            <a:off x="863601" y="2498728"/>
            <a:ext cx="7416800" cy="930275"/>
            <a:chOff x="720435" y="2114540"/>
            <a:chExt cx="7173507" cy="1239664"/>
          </a:xfrm>
        </p:grpSpPr>
        <p:grpSp>
          <p:nvGrpSpPr>
            <p:cNvPr id="15366" name="组合 4"/>
            <p:cNvGrpSpPr>
              <a:grpSpLocks/>
            </p:cNvGrpSpPr>
            <p:nvPr/>
          </p:nvGrpSpPr>
          <p:grpSpPr bwMode="auto">
            <a:xfrm>
              <a:off x="720435" y="2114540"/>
              <a:ext cx="7173507" cy="1239664"/>
              <a:chOff x="1791853" y="2394364"/>
              <a:chExt cx="7173507" cy="1239664"/>
            </a:xfrm>
          </p:grpSpPr>
          <p:sp>
            <p:nvSpPr>
              <p:cNvPr id="6" name="文本框 5"/>
              <p:cNvSpPr txBox="1"/>
              <p:nvPr/>
            </p:nvSpPr>
            <p:spPr>
              <a:xfrm>
                <a:off x="2740746" y="2485328"/>
                <a:ext cx="6224614" cy="1098226"/>
              </a:xfrm>
              <a:prstGeom prst="rect">
                <a:avLst/>
              </a:prstGeom>
              <a:noFill/>
            </p:spPr>
            <p:txBody>
              <a:bodyPr>
                <a:spAutoFit/>
              </a:bodyPr>
              <a:lstStyle/>
              <a:p>
                <a:pPr defTabSz="685783">
                  <a:lnSpc>
                    <a:spcPct val="150000"/>
                  </a:lnSpc>
                  <a:defRPr/>
                </a:pP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Sora</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可以快速制作最长一分钟、准确反映用户提示、可一镜到底的视频 （其他</a:t>
                </a: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AI</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视频工具还在突破几秒内的连贯性 ），视频可以呈现“具有多个角色、特定类型的动作、以及主题和背景的准确细节的复杂场景”</a:t>
                </a:r>
              </a:p>
            </p:txBody>
          </p:sp>
          <p:sp>
            <p:nvSpPr>
              <p:cNvPr id="7" name="矩形: 圆角 6"/>
              <p:cNvSpPr/>
              <p:nvPr/>
            </p:nvSpPr>
            <p:spPr>
              <a:xfrm>
                <a:off x="1791853" y="2394364"/>
                <a:ext cx="7158153" cy="1239664"/>
              </a:xfrm>
              <a:prstGeom prst="roundRect">
                <a:avLst/>
              </a:prstGeom>
              <a:noFill/>
              <a:ln>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5" name="iš1ïďè"/>
            <p:cNvSpPr/>
            <p:nvPr/>
          </p:nvSpPr>
          <p:spPr>
            <a:xfrm>
              <a:off x="981457" y="2478400"/>
              <a:ext cx="554288" cy="554253"/>
            </a:xfrm>
            <a:custGeom>
              <a:avLst/>
              <a:gdLst/>
              <a:ahLst/>
              <a:cxnLst>
                <a:cxn ang="0">
                  <a:pos x="wd2" y="hd2"/>
                </a:cxn>
                <a:cxn ang="5400000">
                  <a:pos x="wd2" y="hd2"/>
                </a:cxn>
                <a:cxn ang="10800000">
                  <a:pos x="wd2" y="hd2"/>
                </a:cxn>
                <a:cxn ang="16200000">
                  <a:pos x="wd2" y="hd2"/>
                </a:cxn>
              </a:cxnLst>
              <a:rect l="0" t="0" r="r" b="b"/>
              <a:pathLst>
                <a:path w="21543" h="21600" extrusionOk="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rgbClr val="002060"/>
            </a:solidFill>
            <a:ln w="12700">
              <a:miter lim="400000"/>
            </a:ln>
          </p:spPr>
          <p:txBody>
            <a:bodyPr anchor="ctr"/>
            <a:lstStyle/>
            <a:p>
              <a:pPr algn="ctr" defTabSz="685783">
                <a:defRPr/>
              </a:pPr>
              <a:endParaRPr sz="1350">
                <a:solidFill>
                  <a:prstClr val="black"/>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90585983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功能特色</a:t>
            </a:r>
          </a:p>
        </p:txBody>
      </p:sp>
      <p:graphicFrame>
        <p:nvGraphicFramePr>
          <p:cNvPr id="20" name="图示 19"/>
          <p:cNvGraphicFramePr/>
          <p:nvPr>
            <p:extLst>
              <p:ext uri="{D42A27DB-BD31-4B8C-83A1-F6EECF244321}">
                <p14:modId xmlns:p14="http://schemas.microsoft.com/office/powerpoint/2010/main" val="610105148"/>
              </p:ext>
            </p:extLst>
          </p:nvPr>
        </p:nvGraphicFramePr>
        <p:xfrm>
          <a:off x="1209368" y="1986122"/>
          <a:ext cx="6725265" cy="31393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0232732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4" y="865188"/>
            <a:ext cx="91535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a:grpSpLocks/>
          </p:cNvGrpSpPr>
          <p:nvPr/>
        </p:nvGrpSpPr>
        <p:grpSpPr bwMode="auto">
          <a:xfrm>
            <a:off x="4925885" y="2660653"/>
            <a:ext cx="2433637" cy="513716"/>
            <a:chOff x="2380" y="1848"/>
            <a:chExt cx="5108" cy="1078"/>
          </a:xfrm>
        </p:grpSpPr>
        <p:sp>
          <p:nvSpPr>
            <p:cNvPr id="14" name="文本框 13"/>
            <p:cNvSpPr txBox="1"/>
            <p:nvPr/>
          </p:nvSpPr>
          <p:spPr>
            <a:xfrm>
              <a:off x="3746" y="1848"/>
              <a:ext cx="3619" cy="710"/>
            </a:xfrm>
            <a:prstGeom prst="rect">
              <a:avLst/>
            </a:prstGeom>
            <a:noFill/>
          </p:spPr>
          <p:txBody>
            <a:bodyPr>
              <a:spAutoFit/>
            </a:bodyPr>
            <a:lstStyle/>
            <a:p>
              <a:pPr defTabSz="685783">
                <a:defRPr/>
              </a:pPr>
              <a:r>
                <a:rPr lang="en-US" altLang="zh-CN" sz="1600" dirty="0" err="1">
                  <a:solidFill>
                    <a:prstClr val="white"/>
                  </a:solidFill>
                  <a:latin typeface="微软雅黑" panose="020B0503020204020204" pitchFamily="34" charset="-122"/>
                  <a:ea typeface="微软雅黑" panose="020B0503020204020204" pitchFamily="34" charset="-122"/>
                  <a:cs typeface="+mn-ea"/>
                  <a:sym typeface="+mn-lt"/>
                </a:rPr>
                <a:t>Sora</a:t>
              </a: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是什么</a:t>
              </a:r>
            </a:p>
          </p:txBody>
        </p:sp>
        <p:sp>
          <p:nvSpPr>
            <p:cNvPr id="15" name="文本框 14"/>
            <p:cNvSpPr txBox="1"/>
            <p:nvPr/>
          </p:nvSpPr>
          <p:spPr>
            <a:xfrm>
              <a:off x="2380" y="1848"/>
              <a:ext cx="936" cy="840"/>
            </a:xfrm>
            <a:prstGeom prst="rect">
              <a:avLst/>
            </a:prstGeom>
            <a:solidFill>
              <a:srgbClr val="3188D1"/>
            </a:solidFill>
            <a:ln>
              <a:noFill/>
            </a:ln>
          </p:spPr>
          <p:txBody>
            <a:bodyPr>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defTabSz="685783">
                <a:defRPr/>
              </a:pPr>
              <a:r>
                <a:rPr lang="en-US" altLang="zh-CN" sz="2000" spc="-225" dirty="0">
                  <a:solidFill>
                    <a:prstClr val="white"/>
                  </a:solidFill>
                  <a:latin typeface="微软雅黑" panose="020B0503020204020204" pitchFamily="34" charset="-122"/>
                  <a:ea typeface="微软雅黑" panose="020B0503020204020204" pitchFamily="34" charset="-122"/>
                  <a:cs typeface="+mn-ea"/>
                  <a:sym typeface="+mn-lt"/>
                </a:rPr>
                <a:t>01</a:t>
              </a:r>
            </a:p>
          </p:txBody>
        </p:sp>
        <p:sp>
          <p:nvSpPr>
            <p:cNvPr id="16" name="矩形 15"/>
            <p:cNvSpPr/>
            <p:nvPr/>
          </p:nvSpPr>
          <p:spPr>
            <a:xfrm>
              <a:off x="3746" y="2478"/>
              <a:ext cx="3742" cy="448"/>
            </a:xfrm>
            <a:prstGeom prst="rect">
              <a:avLst/>
            </a:prstGeom>
          </p:spPr>
          <p:txBody>
            <a:bodyPr>
              <a:spAutoFit/>
            </a:bodyPr>
            <a:lstStyle/>
            <a:p>
              <a:pPr algn="dist" defTabSz="685783">
                <a:defRPr/>
              </a:pPr>
              <a:endParaRPr lang="en-US" altLang="zh-CN" sz="788"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6"/>
          <p:cNvGrpSpPr>
            <a:grpSpLocks/>
          </p:cNvGrpSpPr>
          <p:nvPr/>
        </p:nvGrpSpPr>
        <p:grpSpPr bwMode="auto">
          <a:xfrm>
            <a:off x="4925885" y="3165477"/>
            <a:ext cx="2433637" cy="512125"/>
            <a:chOff x="2380" y="1848"/>
            <a:chExt cx="5108" cy="1078"/>
          </a:xfrm>
        </p:grpSpPr>
        <p:sp>
          <p:nvSpPr>
            <p:cNvPr id="18" name="文本框 17"/>
            <p:cNvSpPr txBox="1"/>
            <p:nvPr/>
          </p:nvSpPr>
          <p:spPr>
            <a:xfrm>
              <a:off x="3746" y="1848"/>
              <a:ext cx="3742" cy="713"/>
            </a:xfrm>
            <a:prstGeom prst="rect">
              <a:avLst/>
            </a:prstGeom>
            <a:noFill/>
          </p:spPr>
          <p:txBody>
            <a:bodyPr>
              <a:spAutoFit/>
            </a:bodyPr>
            <a:lstStyle/>
            <a:p>
              <a:pPr defTabSz="685783">
                <a:defRPr/>
              </a:pPr>
              <a:r>
                <a:rPr lang="en-US" altLang="zh-CN" sz="1600" dirty="0">
                  <a:solidFill>
                    <a:prstClr val="white"/>
                  </a:solidFill>
                  <a:latin typeface="微软雅黑" panose="020B0503020204020204" pitchFamily="34" charset="-122"/>
                  <a:ea typeface="微软雅黑" panose="020B0503020204020204" pitchFamily="34" charset="-122"/>
                  <a:cs typeface="+mn-ea"/>
                  <a:sym typeface="+mn-lt"/>
                </a:rPr>
                <a:t>Sora</a:t>
              </a: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发展历程</a:t>
              </a:r>
            </a:p>
          </p:txBody>
        </p:sp>
        <p:sp>
          <p:nvSpPr>
            <p:cNvPr id="19" name="文本框 18"/>
            <p:cNvSpPr txBox="1"/>
            <p:nvPr/>
          </p:nvSpPr>
          <p:spPr>
            <a:xfrm>
              <a:off x="2380" y="1865"/>
              <a:ext cx="936" cy="842"/>
            </a:xfrm>
            <a:prstGeom prst="rect">
              <a:avLst/>
            </a:prstGeom>
            <a:solidFill>
              <a:srgbClr val="3188D1"/>
            </a:solidFill>
            <a:ln>
              <a:noFill/>
            </a:ln>
          </p:spPr>
          <p:txBody>
            <a:bodyPr>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defTabSz="685783">
                <a:defRPr/>
              </a:pPr>
              <a:r>
                <a:rPr lang="en-US" altLang="zh-CN" sz="2000" spc="-225" dirty="0">
                  <a:solidFill>
                    <a:prstClr val="white"/>
                  </a:solidFill>
                  <a:latin typeface="微软雅黑" panose="020B0503020204020204" pitchFamily="34" charset="-122"/>
                  <a:ea typeface="微软雅黑" panose="020B0503020204020204" pitchFamily="34" charset="-122"/>
                  <a:cs typeface="+mn-ea"/>
                  <a:sym typeface="+mn-lt"/>
                </a:rPr>
                <a:t>02</a:t>
              </a:r>
            </a:p>
          </p:txBody>
        </p:sp>
        <p:sp>
          <p:nvSpPr>
            <p:cNvPr id="20" name="矩形 19"/>
            <p:cNvSpPr/>
            <p:nvPr/>
          </p:nvSpPr>
          <p:spPr>
            <a:xfrm>
              <a:off x="3746" y="2476"/>
              <a:ext cx="3742" cy="450"/>
            </a:xfrm>
            <a:prstGeom prst="rect">
              <a:avLst/>
            </a:prstGeom>
          </p:spPr>
          <p:txBody>
            <a:bodyPr>
              <a:spAutoFit/>
            </a:bodyPr>
            <a:lstStyle/>
            <a:p>
              <a:pPr algn="dist" defTabSz="685783">
                <a:defRPr/>
              </a:pPr>
              <a:endParaRPr lang="en-US" altLang="zh-CN" sz="788"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21" name="组合 20"/>
          <p:cNvGrpSpPr>
            <a:grpSpLocks/>
          </p:cNvGrpSpPr>
          <p:nvPr/>
        </p:nvGrpSpPr>
        <p:grpSpPr bwMode="auto">
          <a:xfrm>
            <a:off x="4925884" y="3668715"/>
            <a:ext cx="3454400" cy="512125"/>
            <a:chOff x="2380" y="1848"/>
            <a:chExt cx="7252" cy="1078"/>
          </a:xfrm>
        </p:grpSpPr>
        <p:sp>
          <p:nvSpPr>
            <p:cNvPr id="22" name="文本框 21"/>
            <p:cNvSpPr txBox="1"/>
            <p:nvPr/>
          </p:nvSpPr>
          <p:spPr>
            <a:xfrm>
              <a:off x="3746" y="1848"/>
              <a:ext cx="5886" cy="713"/>
            </a:xfrm>
            <a:prstGeom prst="rect">
              <a:avLst/>
            </a:prstGeom>
            <a:noFill/>
          </p:spPr>
          <p:txBody>
            <a:bodyPr>
              <a:spAutoFit/>
            </a:bodyPr>
            <a:lstStyle/>
            <a:p>
              <a:pPr defTabSz="685783">
                <a:defRPr/>
              </a:pPr>
              <a:r>
                <a:rPr lang="en-US" altLang="zh-CN" sz="1600" dirty="0">
                  <a:solidFill>
                    <a:prstClr val="white"/>
                  </a:solidFill>
                  <a:latin typeface="微软雅黑" panose="020B0503020204020204" pitchFamily="34" charset="-122"/>
                  <a:ea typeface="微软雅黑" panose="020B0503020204020204" pitchFamily="34" charset="-122"/>
                  <a:cs typeface="+mn-ea"/>
                  <a:sym typeface="+mn-lt"/>
                </a:rPr>
                <a:t>Sora</a:t>
              </a: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功能特色</a:t>
              </a:r>
            </a:p>
          </p:txBody>
        </p:sp>
        <p:sp>
          <p:nvSpPr>
            <p:cNvPr id="23" name="文本框 22"/>
            <p:cNvSpPr txBox="1"/>
            <p:nvPr/>
          </p:nvSpPr>
          <p:spPr>
            <a:xfrm>
              <a:off x="2380" y="1865"/>
              <a:ext cx="936" cy="842"/>
            </a:xfrm>
            <a:prstGeom prst="rect">
              <a:avLst/>
            </a:prstGeom>
            <a:solidFill>
              <a:srgbClr val="3188D1"/>
            </a:solidFill>
            <a:ln>
              <a:noFill/>
            </a:ln>
          </p:spPr>
          <p:txBody>
            <a:bodyPr>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defTabSz="685783">
                <a:defRPr/>
              </a:pPr>
              <a:r>
                <a:rPr lang="en-US" altLang="zh-CN" sz="2000" spc="-225" dirty="0">
                  <a:solidFill>
                    <a:prstClr val="white"/>
                  </a:solidFill>
                  <a:latin typeface="微软雅黑" panose="020B0503020204020204" pitchFamily="34" charset="-122"/>
                  <a:ea typeface="微软雅黑" panose="020B0503020204020204" pitchFamily="34" charset="-122"/>
                  <a:cs typeface="+mn-ea"/>
                  <a:sym typeface="+mn-lt"/>
                </a:rPr>
                <a:t>03</a:t>
              </a:r>
            </a:p>
          </p:txBody>
        </p:sp>
        <p:sp>
          <p:nvSpPr>
            <p:cNvPr id="24" name="矩形 23"/>
            <p:cNvSpPr/>
            <p:nvPr/>
          </p:nvSpPr>
          <p:spPr>
            <a:xfrm>
              <a:off x="3746" y="2476"/>
              <a:ext cx="3743" cy="450"/>
            </a:xfrm>
            <a:prstGeom prst="rect">
              <a:avLst/>
            </a:prstGeom>
          </p:spPr>
          <p:txBody>
            <a:bodyPr>
              <a:spAutoFit/>
            </a:bodyPr>
            <a:lstStyle/>
            <a:p>
              <a:pPr algn="dist" defTabSz="685783">
                <a:defRPr/>
              </a:pPr>
              <a:endParaRPr lang="en-US" altLang="zh-CN" sz="788"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9" name="Text Box 3"/>
          <p:cNvSpPr>
            <a:spLocks noChangeArrowheads="1"/>
          </p:cNvSpPr>
          <p:nvPr/>
        </p:nvSpPr>
        <p:spPr bwMode="auto">
          <a:xfrm>
            <a:off x="1270002" y="2055815"/>
            <a:ext cx="711200" cy="784830"/>
          </a:xfrm>
          <a:prstGeom prst="rect">
            <a:avLst/>
          </a:prstGeom>
          <a:noFill/>
          <a:ln>
            <a:noFill/>
          </a:ln>
          <a:extLst>
            <a:ext uri="{909E8E84-426E-40DD-AFC4-6F175D3DCCD1}">
              <a14:hiddenFill xmlns:a14="http://schemas.microsoft.com/office/drawing/2010/main">
                <a:solidFill>
                  <a:srgbClr val="CC397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4500">
                <a:solidFill>
                  <a:srgbClr val="FFFFFF"/>
                </a:solidFill>
                <a:latin typeface="微软雅黑" panose="020B0503020204020204" pitchFamily="34" charset="-122"/>
                <a:ea typeface="微软雅黑" panose="020B0503020204020204" pitchFamily="34" charset="-122"/>
                <a:cs typeface="Noto Sans S Chinese Regular"/>
              </a:rPr>
              <a:t>目</a:t>
            </a:r>
          </a:p>
        </p:txBody>
      </p:sp>
      <p:sp>
        <p:nvSpPr>
          <p:cNvPr id="30" name="Text Box 3"/>
          <p:cNvSpPr>
            <a:spLocks noChangeArrowheads="1"/>
          </p:cNvSpPr>
          <p:nvPr/>
        </p:nvSpPr>
        <p:spPr bwMode="auto">
          <a:xfrm>
            <a:off x="1981203" y="2055815"/>
            <a:ext cx="709613" cy="784830"/>
          </a:xfrm>
          <a:prstGeom prst="rect">
            <a:avLst/>
          </a:prstGeom>
          <a:noFill/>
          <a:ln>
            <a:noFill/>
          </a:ln>
          <a:extLst>
            <a:ext uri="{909E8E84-426E-40DD-AFC4-6F175D3DCCD1}">
              <a14:hiddenFill xmlns:a14="http://schemas.microsoft.com/office/drawing/2010/main">
                <a:solidFill>
                  <a:srgbClr val="CC397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4500">
                <a:solidFill>
                  <a:srgbClr val="FFFFFF"/>
                </a:solidFill>
                <a:latin typeface="微软雅黑" panose="020B0503020204020204" pitchFamily="34" charset="-122"/>
                <a:ea typeface="微软雅黑" panose="020B0503020204020204" pitchFamily="34" charset="-122"/>
                <a:cs typeface="Noto Sans S Chinese Regular"/>
              </a:rPr>
              <a:t>录</a:t>
            </a:r>
          </a:p>
        </p:txBody>
      </p:sp>
      <p:sp>
        <p:nvSpPr>
          <p:cNvPr id="31" name="文本框 30"/>
          <p:cNvSpPr txBox="1">
            <a:spLocks noChangeArrowheads="1"/>
          </p:cNvSpPr>
          <p:nvPr/>
        </p:nvSpPr>
        <p:spPr bwMode="auto">
          <a:xfrm>
            <a:off x="1066801" y="2755901"/>
            <a:ext cx="18272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FFFFFF"/>
                </a:solidFill>
                <a:latin typeface="微软雅黑" panose="020B0503020204020204" pitchFamily="34" charset="-122"/>
                <a:ea typeface="微软雅黑" panose="020B0503020204020204" pitchFamily="34" charset="-122"/>
                <a:sym typeface="+mn-ea"/>
              </a:rPr>
              <a:t>CONTENTS</a:t>
            </a:r>
          </a:p>
        </p:txBody>
      </p:sp>
    </p:spTree>
    <p:extLst>
      <p:ext uri="{BB962C8B-B14F-4D97-AF65-F5344CB8AC3E}">
        <p14:creationId xmlns:p14="http://schemas.microsoft.com/office/powerpoint/2010/main" val="66092446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098"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57250"/>
            <a:ext cx="91535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6" descr="78"/>
          <p:cNvPicPr>
            <a:picLocks noChangeAspect="1" noChangeArrowheads="1"/>
          </p:cNvPicPr>
          <p:nvPr/>
        </p:nvPicPr>
        <p:blipFill>
          <a:blip r:embed="rId3">
            <a:extLst>
              <a:ext uri="{28A0092B-C50C-407E-A947-70E740481C1C}">
                <a14:useLocalDpi xmlns:a14="http://schemas.microsoft.com/office/drawing/2010/main" val="0"/>
              </a:ext>
            </a:extLst>
          </a:blip>
          <a:srcRect l="2332" t="9129" r="4703" b="67416"/>
          <a:stretch>
            <a:fillRect/>
          </a:stretch>
        </p:blipFill>
        <p:spPr bwMode="auto">
          <a:xfrm>
            <a:off x="1790702" y="857251"/>
            <a:ext cx="55641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2806700" y="3360738"/>
            <a:ext cx="3532188" cy="715581"/>
          </a:xfrm>
          <a:prstGeom prst="rect">
            <a:avLst/>
          </a:prstGeom>
          <a:noFill/>
        </p:spPr>
        <p:txBody>
          <a:bodyPr>
            <a:spAutoFit/>
          </a:bodyPr>
          <a:lstStyle/>
          <a:p>
            <a:pPr algn="ctr" defTabSz="685783">
              <a:defRPr/>
            </a:pPr>
            <a:r>
              <a:rPr lang="en-US" altLang="zh-CN" sz="4050" b="1" dirty="0">
                <a:solidFill>
                  <a:prstClr val="white"/>
                </a:solidFill>
                <a:latin typeface="思源黑体 CN Medium" panose="020B0600000000000000" pitchFamily="34" charset="-122"/>
                <a:ea typeface="思源黑体 CN Medium" panose="020B0600000000000000" pitchFamily="34" charset="-122"/>
                <a:cs typeface="+mn-ea"/>
                <a:sym typeface="+mn-lt"/>
              </a:rPr>
              <a:t>Sora</a:t>
            </a:r>
            <a:r>
              <a:rPr lang="zh-CN" altLang="en-US" sz="4050" b="1" dirty="0">
                <a:solidFill>
                  <a:prstClr val="white"/>
                </a:solidFill>
                <a:latin typeface="思源黑体 CN Medium" panose="020B0600000000000000" pitchFamily="34" charset="-122"/>
                <a:ea typeface="思源黑体 CN Medium" panose="020B0600000000000000" pitchFamily="34" charset="-122"/>
                <a:cs typeface="+mn-ea"/>
                <a:sym typeface="+mn-lt"/>
              </a:rPr>
              <a:t>是什么</a:t>
            </a:r>
          </a:p>
        </p:txBody>
      </p:sp>
      <p:sp>
        <p:nvSpPr>
          <p:cNvPr id="20" name="矩形 19"/>
          <p:cNvSpPr/>
          <p:nvPr/>
        </p:nvSpPr>
        <p:spPr>
          <a:xfrm>
            <a:off x="3386138" y="2657477"/>
            <a:ext cx="2371725" cy="646331"/>
          </a:xfrm>
          <a:prstGeom prst="rect">
            <a:avLst/>
          </a:prstGeom>
        </p:spPr>
        <p:txBody>
          <a:bodyPr>
            <a:spAutoFit/>
          </a:bodyPr>
          <a:lstStyle/>
          <a:p>
            <a:pPr algn="ctr" defTabSz="685783">
              <a:defRPr/>
            </a:pPr>
            <a:r>
              <a:rPr lang="en-US" altLang="zh-CN" sz="3600" b="1" dirty="0">
                <a:solidFill>
                  <a:prstClr val="white"/>
                </a:solidFill>
                <a:effectLst>
                  <a:outerShdw blurRad="50800" dist="38100" dir="5400000" algn="t" rotWithShape="0">
                    <a:srgbClr val="3188D1">
                      <a:alpha val="40000"/>
                    </a:srgbClr>
                  </a:outerShdw>
                </a:effectLst>
                <a:latin typeface="思源黑体 CN Medium" panose="020B0600000000000000" pitchFamily="34" charset="-122"/>
                <a:ea typeface="思源黑体 CN Medium" panose="020B0600000000000000" pitchFamily="34" charset="-122"/>
                <a:cs typeface="字魂36号-正文宋楷" panose="02000000000000000000" charset="-122"/>
                <a:sym typeface="+mn-lt"/>
              </a:rPr>
              <a:t>PART 01</a:t>
            </a:r>
          </a:p>
        </p:txBody>
      </p:sp>
      <p:pic>
        <p:nvPicPr>
          <p:cNvPr id="4102" name="图片 20" descr="78"/>
          <p:cNvPicPr>
            <a:picLocks noChangeAspect="1" noChangeArrowheads="1"/>
          </p:cNvPicPr>
          <p:nvPr/>
        </p:nvPicPr>
        <p:blipFill>
          <a:blip r:embed="rId3">
            <a:extLst>
              <a:ext uri="{28A0092B-C50C-407E-A947-70E740481C1C}">
                <a14:useLocalDpi xmlns:a14="http://schemas.microsoft.com/office/drawing/2010/main" val="0"/>
              </a:ext>
            </a:extLst>
          </a:blip>
          <a:srcRect t="68802" r="49420"/>
          <a:stretch>
            <a:fillRect/>
          </a:stretch>
        </p:blipFill>
        <p:spPr bwMode="auto">
          <a:xfrm>
            <a:off x="1" y="4384676"/>
            <a:ext cx="1960563"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779971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9"/>
          <p:cNvGrpSpPr>
            <a:grpSpLocks/>
          </p:cNvGrpSpPr>
          <p:nvPr/>
        </p:nvGrpSpPr>
        <p:grpSpPr bwMode="auto">
          <a:xfrm>
            <a:off x="604839" y="2270126"/>
            <a:ext cx="2460625" cy="2752725"/>
            <a:chOff x="2026" y="3186"/>
            <a:chExt cx="5166" cy="5779"/>
          </a:xfrm>
        </p:grpSpPr>
        <p:sp>
          <p:nvSpPr>
            <p:cNvPr id="9" name="圆角矩形 8"/>
            <p:cNvSpPr/>
            <p:nvPr/>
          </p:nvSpPr>
          <p:spPr>
            <a:xfrm>
              <a:off x="2319" y="3583"/>
              <a:ext cx="4493" cy="577"/>
            </a:xfrm>
            <a:prstGeom prst="roundRect">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endParaRPr>
            </a:p>
          </p:txBody>
        </p:sp>
        <p:sp>
          <p:nvSpPr>
            <p:cNvPr id="4" name="圆角矩形 3"/>
            <p:cNvSpPr/>
            <p:nvPr/>
          </p:nvSpPr>
          <p:spPr>
            <a:xfrm>
              <a:off x="2026" y="3186"/>
              <a:ext cx="5166" cy="5779"/>
            </a:xfrm>
            <a:prstGeom prst="roundRect">
              <a:avLst>
                <a:gd name="adj" fmla="val 7281"/>
              </a:avLst>
            </a:prstGeom>
            <a:noFill/>
            <a:ln w="12700" cmpd="sng">
              <a:solidFill>
                <a:srgbClr val="3267C3"/>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endParaRPr>
            </a:p>
          </p:txBody>
        </p:sp>
        <p:sp>
          <p:nvSpPr>
            <p:cNvPr id="5133" name="文本框 6"/>
            <p:cNvSpPr txBox="1">
              <a:spLocks noChangeArrowheads="1"/>
            </p:cNvSpPr>
            <p:nvPr/>
          </p:nvSpPr>
          <p:spPr bwMode="auto">
            <a:xfrm>
              <a:off x="2205" y="4158"/>
              <a:ext cx="4807" cy="4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zh-CN" altLang="en-US" sz="1200" dirty="0">
                  <a:solidFill>
                    <a:srgbClr val="000000"/>
                  </a:solidFill>
                  <a:latin typeface="思源黑体 CN Normal" charset="-122"/>
                  <a:ea typeface="思源黑体 CN Normal" charset="-122"/>
                  <a:sym typeface="+mn-ea"/>
                </a:rPr>
                <a:t>美国人工智能研究公司</a:t>
              </a:r>
              <a:r>
                <a:rPr lang="en-US" altLang="zh-CN" sz="1200" dirty="0" err="1">
                  <a:solidFill>
                    <a:srgbClr val="000000"/>
                  </a:solidFill>
                  <a:latin typeface="思源黑体 CN Normal" charset="-122"/>
                  <a:ea typeface="思源黑体 CN Normal" charset="-122"/>
                  <a:sym typeface="+mn-ea"/>
                </a:rPr>
                <a:t>OpenAI</a:t>
              </a:r>
              <a:r>
                <a:rPr lang="zh-CN" altLang="en-US" sz="1200" dirty="0">
                  <a:solidFill>
                    <a:srgbClr val="000000"/>
                  </a:solidFill>
                  <a:latin typeface="思源黑体 CN Normal" charset="-122"/>
                  <a:ea typeface="思源黑体 CN Normal" charset="-122"/>
                  <a:sym typeface="+mn-ea"/>
                </a:rPr>
                <a:t>发布的人工智能文生视频大模型（但</a:t>
              </a:r>
              <a:r>
                <a:rPr lang="en-US" altLang="zh-CN" sz="1200" dirty="0" err="1">
                  <a:solidFill>
                    <a:srgbClr val="000000"/>
                  </a:solidFill>
                  <a:latin typeface="思源黑体 CN Normal" charset="-122"/>
                  <a:ea typeface="思源黑体 CN Normal" charset="-122"/>
                  <a:sym typeface="+mn-ea"/>
                </a:rPr>
                <a:t>OpenAI</a:t>
              </a:r>
              <a:r>
                <a:rPr lang="zh-CN" altLang="en-US" sz="1200" dirty="0">
                  <a:solidFill>
                    <a:srgbClr val="000000"/>
                  </a:solidFill>
                  <a:latin typeface="思源黑体 CN Normal" charset="-122"/>
                  <a:ea typeface="思源黑体 CN Normal" charset="-122"/>
                  <a:sym typeface="+mn-ea"/>
                </a:rPr>
                <a:t>并未单纯将其视为视频模型，而是作为“世界模拟器” ，于</a:t>
              </a:r>
              <a:r>
                <a:rPr lang="en-US" altLang="zh-CN" sz="1200" dirty="0">
                  <a:solidFill>
                    <a:srgbClr val="000000"/>
                  </a:solidFill>
                  <a:latin typeface="思源黑体 CN Normal" charset="-122"/>
                  <a:ea typeface="思源黑体 CN Normal" charset="-122"/>
                  <a:sym typeface="+mn-ea"/>
                </a:rPr>
                <a:t>2024</a:t>
              </a:r>
              <a:r>
                <a:rPr lang="zh-CN" altLang="en-US" sz="1200" dirty="0">
                  <a:solidFill>
                    <a:srgbClr val="000000"/>
                  </a:solidFill>
                  <a:latin typeface="思源黑体 CN Normal" charset="-122"/>
                  <a:ea typeface="思源黑体 CN Normal" charset="-122"/>
                  <a:sym typeface="+mn-ea"/>
                </a:rPr>
                <a:t>年</a:t>
              </a:r>
              <a:r>
                <a:rPr lang="en-US" altLang="zh-CN" sz="1200" dirty="0">
                  <a:solidFill>
                    <a:srgbClr val="000000"/>
                  </a:solidFill>
                  <a:latin typeface="思源黑体 CN Normal" charset="-122"/>
                  <a:ea typeface="思源黑体 CN Normal" charset="-122"/>
                  <a:sym typeface="+mn-ea"/>
                </a:rPr>
                <a:t>2</a:t>
              </a:r>
              <a:r>
                <a:rPr lang="zh-CN" altLang="en-US" sz="1200" dirty="0">
                  <a:solidFill>
                    <a:srgbClr val="000000"/>
                  </a:solidFill>
                  <a:latin typeface="思源黑体 CN Normal" charset="-122"/>
                  <a:ea typeface="思源黑体 CN Normal" charset="-122"/>
                  <a:sym typeface="+mn-ea"/>
                </a:rPr>
                <a:t>月</a:t>
              </a:r>
              <a:r>
                <a:rPr lang="en-US" altLang="zh-CN" sz="1200" dirty="0">
                  <a:solidFill>
                    <a:srgbClr val="000000"/>
                  </a:solidFill>
                  <a:latin typeface="思源黑体 CN Normal" charset="-122"/>
                  <a:ea typeface="思源黑体 CN Normal" charset="-122"/>
                  <a:sym typeface="+mn-ea"/>
                </a:rPr>
                <a:t>15</a:t>
              </a:r>
              <a:r>
                <a:rPr lang="zh-CN" altLang="en-US" sz="1200" dirty="0">
                  <a:solidFill>
                    <a:srgbClr val="000000"/>
                  </a:solidFill>
                  <a:latin typeface="思源黑体 CN Normal" charset="-122"/>
                  <a:ea typeface="思源黑体 CN Normal" charset="-122"/>
                  <a:sym typeface="+mn-ea"/>
                </a:rPr>
                <a:t>日正式对外发布</a:t>
              </a:r>
            </a:p>
          </p:txBody>
        </p:sp>
        <p:sp>
          <p:nvSpPr>
            <p:cNvPr id="5134" name="文本框 7"/>
            <p:cNvSpPr txBox="1">
              <a:spLocks noChangeArrowheads="1"/>
            </p:cNvSpPr>
            <p:nvPr/>
          </p:nvSpPr>
          <p:spPr bwMode="auto">
            <a:xfrm>
              <a:off x="2236" y="3583"/>
              <a:ext cx="4799"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b="1">
                  <a:solidFill>
                    <a:srgbClr val="FFFFFF"/>
                  </a:solidFill>
                  <a:latin typeface="思源黑体 CN Normal" charset="-122"/>
                  <a:ea typeface="思源黑体 CN Normal" charset="-122"/>
                  <a:sym typeface="+mn-ea"/>
                </a:rPr>
                <a:t>Sora</a:t>
              </a:r>
              <a:endParaRPr lang="zh-CN" altLang="en-US" sz="1600" b="1">
                <a:solidFill>
                  <a:srgbClr val="FFFFFF"/>
                </a:solidFill>
                <a:latin typeface="思源黑体 CN Normal" charset="-122"/>
                <a:ea typeface="思源黑体 CN Normal" charset="-122"/>
                <a:sym typeface="+mn-ea"/>
              </a:endParaRPr>
            </a:p>
          </p:txBody>
        </p:sp>
      </p:grpSp>
      <p:grpSp>
        <p:nvGrpSpPr>
          <p:cNvPr id="11" name="组合 10"/>
          <p:cNvGrpSpPr>
            <a:grpSpLocks/>
          </p:cNvGrpSpPr>
          <p:nvPr/>
        </p:nvGrpSpPr>
        <p:grpSpPr bwMode="auto">
          <a:xfrm>
            <a:off x="3276602" y="2270126"/>
            <a:ext cx="2368550" cy="2752725"/>
            <a:chOff x="2026" y="3186"/>
            <a:chExt cx="5166" cy="5779"/>
          </a:xfrm>
        </p:grpSpPr>
        <p:sp>
          <p:nvSpPr>
            <p:cNvPr id="12" name="圆角矩形 11"/>
            <p:cNvSpPr/>
            <p:nvPr/>
          </p:nvSpPr>
          <p:spPr>
            <a:xfrm>
              <a:off x="2320" y="3583"/>
              <a:ext cx="4494" cy="577"/>
            </a:xfrm>
            <a:prstGeom prst="roundRect">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endParaRPr>
            </a:p>
          </p:txBody>
        </p:sp>
        <p:sp>
          <p:nvSpPr>
            <p:cNvPr id="13" name="圆角矩形 12"/>
            <p:cNvSpPr/>
            <p:nvPr/>
          </p:nvSpPr>
          <p:spPr>
            <a:xfrm>
              <a:off x="2026" y="3186"/>
              <a:ext cx="5166" cy="5779"/>
            </a:xfrm>
            <a:prstGeom prst="roundRect">
              <a:avLst>
                <a:gd name="adj" fmla="val 7281"/>
              </a:avLst>
            </a:prstGeom>
            <a:noFill/>
            <a:ln w="12700" cmpd="sng">
              <a:solidFill>
                <a:srgbClr val="3267C3"/>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endParaRPr>
            </a:p>
          </p:txBody>
        </p:sp>
        <p:sp>
          <p:nvSpPr>
            <p:cNvPr id="5129" name="文本框 14"/>
            <p:cNvSpPr txBox="1">
              <a:spLocks noChangeArrowheads="1"/>
            </p:cNvSpPr>
            <p:nvPr/>
          </p:nvSpPr>
          <p:spPr bwMode="auto">
            <a:xfrm>
              <a:off x="2205" y="4157"/>
              <a:ext cx="4845" cy="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100" dirty="0" err="1">
                  <a:solidFill>
                    <a:srgbClr val="000000"/>
                  </a:solidFill>
                  <a:latin typeface="思源黑体 CN Normal" charset="-122"/>
                  <a:ea typeface="思源黑体 CN Normal" charset="-122"/>
                  <a:sym typeface="+mn-ea"/>
                </a:rPr>
                <a:t>Sora</a:t>
              </a:r>
              <a:r>
                <a:rPr lang="zh-CN" altLang="en-US" sz="1100" dirty="0">
                  <a:solidFill>
                    <a:srgbClr val="000000"/>
                  </a:solidFill>
                  <a:latin typeface="思源黑体 CN Normal" charset="-122"/>
                  <a:ea typeface="思源黑体 CN Normal" charset="-122"/>
                  <a:sym typeface="+mn-ea"/>
                </a:rPr>
                <a:t>可以根据用户的文本提示创建最长</a:t>
              </a:r>
              <a:r>
                <a:rPr lang="en-US" altLang="zh-CN" sz="1100" dirty="0">
                  <a:solidFill>
                    <a:srgbClr val="000000"/>
                  </a:solidFill>
                  <a:latin typeface="思源黑体 CN Normal" charset="-122"/>
                  <a:ea typeface="思源黑体 CN Normal" charset="-122"/>
                  <a:sym typeface="+mn-ea"/>
                </a:rPr>
                <a:t>60</a:t>
              </a:r>
              <a:r>
                <a:rPr lang="zh-CN" altLang="en-US" sz="1100" dirty="0">
                  <a:solidFill>
                    <a:srgbClr val="000000"/>
                  </a:solidFill>
                  <a:latin typeface="思源黑体 CN Normal" charset="-122"/>
                  <a:ea typeface="思源黑体 CN Normal" charset="-122"/>
                  <a:sym typeface="+mn-ea"/>
                </a:rPr>
                <a:t>秒的逼真视频，该模型了解这些物体在物理世界中的存在方式，可以深度模拟真实物理世界，能生成具有多个角色、包含特定运动的复杂场景。</a:t>
              </a:r>
            </a:p>
          </p:txBody>
        </p:sp>
        <p:sp>
          <p:nvSpPr>
            <p:cNvPr id="16" name="文本框 15"/>
            <p:cNvSpPr txBox="1"/>
            <p:nvPr/>
          </p:nvSpPr>
          <p:spPr>
            <a:xfrm>
              <a:off x="2320" y="3583"/>
              <a:ext cx="4494" cy="630"/>
            </a:xfrm>
            <a:prstGeom prst="rect">
              <a:avLst/>
            </a:prstGeom>
            <a:noFill/>
          </p:spPr>
          <p:txBody>
            <a:bodyPr>
              <a:spAutoFit/>
            </a:bodyPr>
            <a:lstStyle/>
            <a:p>
              <a:pPr algn="ctr" defTabSz="685783">
                <a:defRPr/>
              </a:pPr>
              <a:r>
                <a:rPr lang="zh-CN" altLang="en-US" sz="1350" b="1" dirty="0">
                  <a:solidFill>
                    <a:prstClr val="white"/>
                  </a:solidFill>
                  <a:latin typeface="思源黑体 CN Normal" panose="020B0400000000000000" charset="-122"/>
                  <a:ea typeface="思源黑体 CN Normal" panose="020B0400000000000000" charset="-122"/>
                  <a:cs typeface="思源黑体 CN Normal" panose="020B0400000000000000" charset="-122"/>
                  <a:sym typeface="+mn-ea"/>
                </a:rPr>
                <a:t>功能</a:t>
              </a:r>
              <a:endParaRPr sz="1350" b="1" dirty="0">
                <a:solidFill>
                  <a:prstClr val="white"/>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sp>
        <p:nvSpPr>
          <p:cNvPr id="3" name="TextBox 7"/>
          <p:cNvSpPr txBox="1"/>
          <p:nvPr/>
        </p:nvSpPr>
        <p:spPr>
          <a:xfrm>
            <a:off x="468314" y="1196976"/>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是什么</a:t>
            </a:r>
          </a:p>
        </p:txBody>
      </p:sp>
      <p:pic>
        <p:nvPicPr>
          <p:cNvPr id="5126"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864" y="2798766"/>
            <a:ext cx="2820987"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6595694"/>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6"/>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是什么</a:t>
            </a:r>
          </a:p>
        </p:txBody>
      </p:sp>
      <p:sp>
        <p:nvSpPr>
          <p:cNvPr id="2" name="矩形 1"/>
          <p:cNvSpPr/>
          <p:nvPr/>
        </p:nvSpPr>
        <p:spPr>
          <a:xfrm>
            <a:off x="2195515" y="1668463"/>
            <a:ext cx="4865687" cy="580415"/>
          </a:xfrm>
          <a:prstGeom prst="rect">
            <a:avLst/>
          </a:prstGeom>
        </p:spPr>
        <p:txBody>
          <a:bodyPr>
            <a:spAutoFit/>
          </a:bodyPr>
          <a:lstStyle/>
          <a:p>
            <a:pPr algn="ctr" defTabSz="685783">
              <a:lnSpc>
                <a:spcPct val="150000"/>
              </a:lnSpc>
              <a:defRPr/>
            </a:pPr>
            <a:r>
              <a:rPr lang="en-US" altLang="zh-CN" sz="2400" b="1" dirty="0">
                <a:solidFill>
                  <a:srgbClr val="002060"/>
                </a:solidFill>
                <a:latin typeface="Arial"/>
                <a:ea typeface="微软雅黑"/>
                <a:cs typeface="+mn-ea"/>
                <a:sym typeface="+mn-lt"/>
              </a:rPr>
              <a:t>OpenAI</a:t>
            </a:r>
            <a:r>
              <a:rPr lang="zh-CN" altLang="en-US" sz="2400" b="1" dirty="0">
                <a:solidFill>
                  <a:srgbClr val="002060"/>
                </a:solidFill>
                <a:latin typeface="Arial"/>
                <a:ea typeface="微软雅黑"/>
                <a:cs typeface="+mn-ea"/>
                <a:sym typeface="+mn-lt"/>
              </a:rPr>
              <a:t>在大模型领域的成功</a:t>
            </a:r>
            <a:endParaRPr lang="en-US" altLang="zh-CN" sz="2400" b="1" dirty="0">
              <a:solidFill>
                <a:srgbClr val="002060"/>
              </a:solidFill>
              <a:latin typeface="Arial"/>
              <a:ea typeface="微软雅黑"/>
              <a:cs typeface="+mn-ea"/>
              <a:sym typeface="+mn-lt"/>
            </a:endParaRPr>
          </a:p>
        </p:txBody>
      </p:sp>
      <p:grpSp>
        <p:nvGrpSpPr>
          <p:cNvPr id="5" name="组合 4"/>
          <p:cNvGrpSpPr>
            <a:grpSpLocks/>
          </p:cNvGrpSpPr>
          <p:nvPr/>
        </p:nvGrpSpPr>
        <p:grpSpPr bwMode="auto">
          <a:xfrm>
            <a:off x="528639" y="2403475"/>
            <a:ext cx="7931150" cy="1395190"/>
            <a:chOff x="705819" y="2355273"/>
            <a:chExt cx="10575338" cy="2186682"/>
          </a:xfrm>
        </p:grpSpPr>
        <p:sp>
          <p:nvSpPr>
            <p:cNvPr id="6" name="文本框 5"/>
            <p:cNvSpPr txBox="1"/>
            <p:nvPr/>
          </p:nvSpPr>
          <p:spPr>
            <a:xfrm>
              <a:off x="807424" y="2355273"/>
              <a:ext cx="10359428" cy="2186682"/>
            </a:xfrm>
            <a:prstGeom prst="rect">
              <a:avLst/>
            </a:prstGeom>
            <a:noFill/>
          </p:spPr>
          <p:txBody>
            <a:bodyPr>
              <a:spAutoFit/>
            </a:bodyPr>
            <a:lstStyle/>
            <a:p>
              <a:pPr indent="359991" defTabSz="685783">
                <a:lnSpc>
                  <a:spcPct val="200000"/>
                </a:lnSpc>
                <a:defRPr/>
              </a:pPr>
              <a:r>
                <a:rPr lang="en-US" altLang="zh-CN" sz="1100" dirty="0">
                  <a:solidFill>
                    <a:prstClr val="black"/>
                  </a:solidFill>
                  <a:latin typeface="Arial"/>
                  <a:ea typeface="微软雅黑"/>
                  <a:cs typeface="+mn-ea"/>
                  <a:sym typeface="+mn-lt"/>
                </a:rPr>
                <a:t>2022</a:t>
              </a:r>
              <a:r>
                <a:rPr lang="zh-CN" altLang="en-US" sz="1100" dirty="0">
                  <a:solidFill>
                    <a:prstClr val="black"/>
                  </a:solidFill>
                  <a:latin typeface="Arial"/>
                  <a:ea typeface="微软雅黑"/>
                  <a:cs typeface="+mn-ea"/>
                  <a:sym typeface="+mn-lt"/>
                </a:rPr>
                <a:t>年底，</a:t>
              </a:r>
              <a:r>
                <a:rPr lang="en-US" altLang="zh-CN" sz="1100" dirty="0">
                  <a:solidFill>
                    <a:prstClr val="black"/>
                  </a:solidFill>
                  <a:latin typeface="Arial"/>
                  <a:ea typeface="微软雅黑"/>
                  <a:cs typeface="+mn-ea"/>
                  <a:sym typeface="+mn-lt"/>
                </a:rPr>
                <a:t>OpenAI</a:t>
              </a:r>
              <a:r>
                <a:rPr lang="zh-CN" altLang="en-US" sz="1100" dirty="0">
                  <a:solidFill>
                    <a:prstClr val="black"/>
                  </a:solidFill>
                  <a:latin typeface="Arial"/>
                  <a:ea typeface="微软雅黑"/>
                  <a:cs typeface="+mn-ea"/>
                  <a:sym typeface="+mn-lt"/>
                </a:rPr>
                <a:t>正式推出</a:t>
              </a:r>
              <a:r>
                <a:rPr lang="en-US" altLang="zh-CN" sz="1100" dirty="0">
                  <a:solidFill>
                    <a:prstClr val="black"/>
                  </a:solidFill>
                  <a:latin typeface="Arial"/>
                  <a:ea typeface="微软雅黑"/>
                  <a:cs typeface="+mn-ea"/>
                  <a:sym typeface="+mn-lt"/>
                </a:rPr>
                <a:t>ChatGPT</a:t>
              </a:r>
              <a:r>
                <a:rPr lang="zh-CN" altLang="en-US" sz="1100" dirty="0">
                  <a:solidFill>
                    <a:prstClr val="black"/>
                  </a:solidFill>
                  <a:latin typeface="Arial"/>
                  <a:ea typeface="微软雅黑"/>
                  <a:cs typeface="+mn-ea"/>
                  <a:sym typeface="+mn-lt"/>
                </a:rPr>
                <a:t>，这款由人工智能技术驱动的自然语言处理工具能够通过学习和理解人类的语言来进行对话 。</a:t>
              </a:r>
              <a:r>
                <a:rPr lang="en-US" altLang="zh-CN" sz="1100" dirty="0">
                  <a:solidFill>
                    <a:prstClr val="black"/>
                  </a:solidFill>
                  <a:latin typeface="Arial"/>
                  <a:ea typeface="微软雅黑"/>
                  <a:cs typeface="+mn-ea"/>
                  <a:sym typeface="+mn-lt"/>
                </a:rPr>
                <a:t>ChatGPT</a:t>
              </a:r>
              <a:r>
                <a:rPr lang="zh-CN" altLang="en-US" sz="1100" dirty="0">
                  <a:solidFill>
                    <a:prstClr val="black"/>
                  </a:solidFill>
                  <a:latin typeface="Arial"/>
                  <a:ea typeface="微软雅黑"/>
                  <a:cs typeface="+mn-ea"/>
                  <a:sym typeface="+mn-lt"/>
                </a:rPr>
                <a:t>是</a:t>
              </a:r>
              <a:r>
                <a:rPr lang="en-US" altLang="zh-CN" sz="1100" dirty="0">
                  <a:solidFill>
                    <a:prstClr val="black"/>
                  </a:solidFill>
                  <a:latin typeface="Arial"/>
                  <a:ea typeface="微软雅黑"/>
                  <a:cs typeface="+mn-ea"/>
                  <a:sym typeface="+mn-lt"/>
                </a:rPr>
                <a:t>OpenAI</a:t>
              </a:r>
              <a:r>
                <a:rPr lang="zh-CN" altLang="en-US" sz="1100" dirty="0">
                  <a:solidFill>
                    <a:prstClr val="black"/>
                  </a:solidFill>
                  <a:latin typeface="Arial"/>
                  <a:ea typeface="微软雅黑"/>
                  <a:cs typeface="+mn-ea"/>
                  <a:sym typeface="+mn-lt"/>
                </a:rPr>
                <a:t>迈出的第一步，这款让所有人都能体会到人工智能潜力的现象级产品，展现出了文字对于过去人工智能的理解力和逻辑能力的超越。随后，</a:t>
              </a:r>
              <a:r>
                <a:rPr lang="en-US" altLang="zh-CN" sz="1100" dirty="0">
                  <a:solidFill>
                    <a:prstClr val="black"/>
                  </a:solidFill>
                  <a:latin typeface="Arial"/>
                  <a:ea typeface="微软雅黑"/>
                  <a:cs typeface="+mn-ea"/>
                  <a:sym typeface="+mn-lt"/>
                </a:rPr>
                <a:t>OpenAI</a:t>
              </a:r>
              <a:r>
                <a:rPr lang="zh-CN" altLang="en-US" sz="1100" dirty="0">
                  <a:solidFill>
                    <a:prstClr val="black"/>
                  </a:solidFill>
                  <a:latin typeface="Arial"/>
                  <a:ea typeface="微软雅黑"/>
                  <a:cs typeface="+mn-ea"/>
                  <a:sym typeface="+mn-lt"/>
                </a:rPr>
                <a:t>的开发重点逐步过渡到图像的生成，</a:t>
              </a:r>
              <a:r>
                <a:rPr lang="en-US" altLang="zh-CN" sz="1100" dirty="0">
                  <a:solidFill>
                    <a:prstClr val="black"/>
                  </a:solidFill>
                  <a:latin typeface="Arial"/>
                  <a:ea typeface="微软雅黑"/>
                  <a:cs typeface="+mn-ea"/>
                  <a:sym typeface="+mn-lt"/>
                </a:rPr>
                <a:t>Dall-E</a:t>
              </a:r>
              <a:r>
                <a:rPr lang="zh-CN" altLang="en-US" sz="1100" dirty="0">
                  <a:solidFill>
                    <a:prstClr val="black"/>
                  </a:solidFill>
                  <a:latin typeface="Arial"/>
                  <a:ea typeface="微软雅黑"/>
                  <a:cs typeface="+mn-ea"/>
                  <a:sym typeface="+mn-lt"/>
                </a:rPr>
                <a:t>模型在生成图像方面也获得了重大突破</a:t>
              </a:r>
              <a:endParaRPr lang="en-US" altLang="zh-CN" sz="1100" dirty="0">
                <a:solidFill>
                  <a:prstClr val="black"/>
                </a:solidFill>
                <a:latin typeface="Arial"/>
                <a:ea typeface="微软雅黑"/>
                <a:cs typeface="+mn-ea"/>
                <a:sym typeface="+mn-lt"/>
              </a:endParaRPr>
            </a:p>
          </p:txBody>
        </p:sp>
        <p:sp>
          <p:nvSpPr>
            <p:cNvPr id="7" name="矩形: 圆角 6"/>
            <p:cNvSpPr/>
            <p:nvPr/>
          </p:nvSpPr>
          <p:spPr>
            <a:xfrm>
              <a:off x="705819" y="2355273"/>
              <a:ext cx="10575338" cy="2172103"/>
            </a:xfrm>
            <a:prstGeom prst="roundRect">
              <a:avLst/>
            </a:prstGeom>
            <a:noFill/>
            <a:ln>
              <a:solidFill>
                <a:srgbClr val="E6001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Arial"/>
                <a:ea typeface="微软雅黑"/>
                <a:cs typeface="+mn-ea"/>
                <a:sym typeface="+mn-lt"/>
              </a:endParaRPr>
            </a:p>
          </p:txBody>
        </p:sp>
      </p:grpSp>
      <p:grpSp>
        <p:nvGrpSpPr>
          <p:cNvPr id="17" name="组合 16"/>
          <p:cNvGrpSpPr>
            <a:grpSpLocks/>
          </p:cNvGrpSpPr>
          <p:nvPr/>
        </p:nvGrpSpPr>
        <p:grpSpPr bwMode="auto">
          <a:xfrm>
            <a:off x="536575" y="4005263"/>
            <a:ext cx="7932738" cy="1184275"/>
            <a:chOff x="705819" y="2355275"/>
            <a:chExt cx="10575338" cy="1858436"/>
          </a:xfrm>
        </p:grpSpPr>
        <p:sp>
          <p:nvSpPr>
            <p:cNvPr id="18" name="文本框 17"/>
            <p:cNvSpPr txBox="1"/>
            <p:nvPr/>
          </p:nvSpPr>
          <p:spPr>
            <a:xfrm>
              <a:off x="807403" y="2355275"/>
              <a:ext cx="10359472" cy="1658137"/>
            </a:xfrm>
            <a:prstGeom prst="rect">
              <a:avLst/>
            </a:prstGeom>
            <a:noFill/>
          </p:spPr>
          <p:txBody>
            <a:bodyPr>
              <a:spAutoFit/>
            </a:bodyPr>
            <a:lstStyle/>
            <a:p>
              <a:pPr indent="359991" defTabSz="685783">
                <a:lnSpc>
                  <a:spcPct val="200000"/>
                </a:lnSpc>
                <a:defRPr/>
              </a:pPr>
              <a:r>
                <a:rPr lang="zh-CN" altLang="en-US" sz="1100" dirty="0">
                  <a:solidFill>
                    <a:prstClr val="black"/>
                  </a:solidFill>
                  <a:latin typeface="Arial"/>
                  <a:ea typeface="微软雅黑"/>
                  <a:cs typeface="+mn-ea"/>
                  <a:sym typeface="+mn-lt"/>
                </a:rPr>
                <a:t>视觉算法近年来的突破在泛化性、可提示性、生成质量和稳定性等方面均取得了进展，这预示着技术拐点的临近以及爆款应用的涌现。特别是在</a:t>
              </a:r>
              <a:r>
                <a:rPr lang="en-US" altLang="zh-CN" sz="1100" dirty="0">
                  <a:solidFill>
                    <a:prstClr val="black"/>
                  </a:solidFill>
                  <a:latin typeface="Arial"/>
                  <a:ea typeface="微软雅黑"/>
                  <a:cs typeface="+mn-ea"/>
                  <a:sym typeface="+mn-lt"/>
                </a:rPr>
                <a:t>3D</a:t>
              </a:r>
              <a:r>
                <a:rPr lang="zh-CN" altLang="en-US" sz="1100" dirty="0">
                  <a:solidFill>
                    <a:prstClr val="black"/>
                  </a:solidFill>
                  <a:latin typeface="Arial"/>
                  <a:ea typeface="微软雅黑"/>
                  <a:cs typeface="+mn-ea"/>
                  <a:sym typeface="+mn-lt"/>
                </a:rPr>
                <a:t>资产生成和视频生成领域，由于扩散算法的成熟，这些领域受益匪浅。然而，与图像生成相比，</a:t>
              </a:r>
              <a:r>
                <a:rPr lang="en-US" altLang="zh-CN" sz="1100" dirty="0">
                  <a:solidFill>
                    <a:prstClr val="black"/>
                  </a:solidFill>
                  <a:latin typeface="Arial"/>
                  <a:ea typeface="微软雅黑"/>
                  <a:cs typeface="+mn-ea"/>
                  <a:sym typeface="+mn-lt"/>
                </a:rPr>
                <a:t>3D</a:t>
              </a:r>
              <a:r>
                <a:rPr lang="zh-CN" altLang="en-US" sz="1100" dirty="0">
                  <a:solidFill>
                    <a:prstClr val="black"/>
                  </a:solidFill>
                  <a:latin typeface="Arial"/>
                  <a:ea typeface="微软雅黑"/>
                  <a:cs typeface="+mn-ea"/>
                  <a:sym typeface="+mn-lt"/>
                </a:rPr>
                <a:t>资产和视频生成在数据和算法方面面临的难点更多</a:t>
              </a:r>
              <a:endParaRPr lang="en-US" altLang="zh-CN" sz="1100" dirty="0">
                <a:solidFill>
                  <a:prstClr val="black"/>
                </a:solidFill>
                <a:latin typeface="Arial"/>
                <a:ea typeface="微软雅黑"/>
                <a:cs typeface="+mn-ea"/>
                <a:sym typeface="+mn-lt"/>
              </a:endParaRPr>
            </a:p>
          </p:txBody>
        </p:sp>
        <p:sp>
          <p:nvSpPr>
            <p:cNvPr id="19" name="矩形: 圆角 18"/>
            <p:cNvSpPr/>
            <p:nvPr/>
          </p:nvSpPr>
          <p:spPr>
            <a:xfrm>
              <a:off x="705819" y="2355275"/>
              <a:ext cx="10575338" cy="1858436"/>
            </a:xfrm>
            <a:prstGeom prst="roundRect">
              <a:avLst/>
            </a:prstGeom>
            <a:noFill/>
            <a:ln>
              <a:solidFill>
                <a:srgbClr val="E6001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Arial"/>
                <a:ea typeface="微软雅黑"/>
                <a:cs typeface="+mn-ea"/>
                <a:sym typeface="+mn-lt"/>
              </a:endParaRPr>
            </a:p>
          </p:txBody>
        </p:sp>
      </p:grpSp>
    </p:spTree>
    <p:extLst>
      <p:ext uri="{BB962C8B-B14F-4D97-AF65-F5344CB8AC3E}">
        <p14:creationId xmlns:p14="http://schemas.microsoft.com/office/powerpoint/2010/main" val="378038956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15" descr="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57250"/>
            <a:ext cx="91535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6" descr="78"/>
          <p:cNvPicPr>
            <a:picLocks noChangeAspect="1" noChangeArrowheads="1"/>
          </p:cNvPicPr>
          <p:nvPr/>
        </p:nvPicPr>
        <p:blipFill>
          <a:blip r:embed="rId3">
            <a:extLst>
              <a:ext uri="{28A0092B-C50C-407E-A947-70E740481C1C}">
                <a14:useLocalDpi xmlns:a14="http://schemas.microsoft.com/office/drawing/2010/main" val="0"/>
              </a:ext>
            </a:extLst>
          </a:blip>
          <a:srcRect l="2332" t="9129" r="4703" b="67416"/>
          <a:stretch>
            <a:fillRect/>
          </a:stretch>
        </p:blipFill>
        <p:spPr bwMode="auto">
          <a:xfrm>
            <a:off x="1790702" y="857251"/>
            <a:ext cx="55641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2806700" y="3360738"/>
            <a:ext cx="3532188" cy="715581"/>
          </a:xfrm>
          <a:prstGeom prst="rect">
            <a:avLst/>
          </a:prstGeom>
          <a:noFill/>
        </p:spPr>
        <p:txBody>
          <a:bodyPr>
            <a:spAutoFit/>
          </a:bodyPr>
          <a:lstStyle/>
          <a:p>
            <a:pPr algn="ctr" defTabSz="685783">
              <a:defRPr/>
            </a:pPr>
            <a:r>
              <a:rPr lang="en-US" altLang="zh-CN" sz="4050" b="1" dirty="0">
                <a:solidFill>
                  <a:prstClr val="white"/>
                </a:solidFill>
                <a:latin typeface="思源黑体 CN Medium" panose="020B0600000000000000" pitchFamily="34" charset="-122"/>
                <a:ea typeface="思源黑体 CN Medium" panose="020B0600000000000000" pitchFamily="34" charset="-122"/>
                <a:cs typeface="+mn-ea"/>
                <a:sym typeface="+mn-lt"/>
              </a:rPr>
              <a:t>Sora</a:t>
            </a:r>
            <a:r>
              <a:rPr lang="zh-CN" altLang="en-US" sz="4050" b="1" dirty="0">
                <a:solidFill>
                  <a:prstClr val="white"/>
                </a:solidFill>
                <a:latin typeface="思源黑体 CN Medium" panose="020B0600000000000000" pitchFamily="34" charset="-122"/>
                <a:ea typeface="思源黑体 CN Medium" panose="020B0600000000000000" pitchFamily="34" charset="-122"/>
                <a:cs typeface="+mn-ea"/>
                <a:sym typeface="+mn-lt"/>
              </a:rPr>
              <a:t>发展历程</a:t>
            </a:r>
          </a:p>
        </p:txBody>
      </p:sp>
      <p:sp>
        <p:nvSpPr>
          <p:cNvPr id="20" name="矩形 19"/>
          <p:cNvSpPr/>
          <p:nvPr/>
        </p:nvSpPr>
        <p:spPr>
          <a:xfrm>
            <a:off x="3386138" y="2657477"/>
            <a:ext cx="2371725" cy="646331"/>
          </a:xfrm>
          <a:prstGeom prst="rect">
            <a:avLst/>
          </a:prstGeom>
        </p:spPr>
        <p:txBody>
          <a:bodyPr>
            <a:spAutoFit/>
          </a:bodyPr>
          <a:lstStyle/>
          <a:p>
            <a:pPr algn="ctr" defTabSz="685783">
              <a:defRPr/>
            </a:pPr>
            <a:r>
              <a:rPr lang="en-US" altLang="zh-CN" sz="3600" b="1" dirty="0">
                <a:solidFill>
                  <a:prstClr val="white"/>
                </a:solidFill>
                <a:effectLst>
                  <a:outerShdw blurRad="50800" dist="38100" dir="5400000" algn="t" rotWithShape="0">
                    <a:srgbClr val="3188D1">
                      <a:alpha val="40000"/>
                    </a:srgbClr>
                  </a:outerShdw>
                </a:effectLst>
                <a:latin typeface="思源黑体 CN Medium" panose="020B0600000000000000" pitchFamily="34" charset="-122"/>
                <a:ea typeface="思源黑体 CN Medium" panose="020B0600000000000000" pitchFamily="34" charset="-122"/>
                <a:cs typeface="字魂36号-正文宋楷" panose="02000000000000000000" charset="-122"/>
                <a:sym typeface="+mn-lt"/>
              </a:rPr>
              <a:t>PART 02</a:t>
            </a:r>
          </a:p>
        </p:txBody>
      </p:sp>
      <p:pic>
        <p:nvPicPr>
          <p:cNvPr id="7174" name="图片 20" descr="78"/>
          <p:cNvPicPr>
            <a:picLocks noChangeAspect="1" noChangeArrowheads="1"/>
          </p:cNvPicPr>
          <p:nvPr/>
        </p:nvPicPr>
        <p:blipFill>
          <a:blip r:embed="rId3">
            <a:extLst>
              <a:ext uri="{28A0092B-C50C-407E-A947-70E740481C1C}">
                <a14:useLocalDpi xmlns:a14="http://schemas.microsoft.com/office/drawing/2010/main" val="0"/>
              </a:ext>
            </a:extLst>
          </a:blip>
          <a:srcRect t="68802" r="49420"/>
          <a:stretch>
            <a:fillRect/>
          </a:stretch>
        </p:blipFill>
        <p:spPr bwMode="auto">
          <a:xfrm>
            <a:off x="1" y="4384676"/>
            <a:ext cx="1960563"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483791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发展历程</a:t>
            </a:r>
          </a:p>
        </p:txBody>
      </p:sp>
      <p:sp>
        <p:nvSpPr>
          <p:cNvPr id="2" name="圆角矩形 7"/>
          <p:cNvSpPr/>
          <p:nvPr/>
        </p:nvSpPr>
        <p:spPr>
          <a:xfrm>
            <a:off x="777875" y="2133600"/>
            <a:ext cx="1417638"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2021</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1</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r>
              <a:rPr lang="en-US" altLang="zh-CN" sz="1400" dirty="0">
                <a:solidFill>
                  <a:prstClr val="white"/>
                </a:solidFill>
                <a:latin typeface="微软雅黑" panose="020B0503020204020204" pitchFamily="34" charset="-122"/>
                <a:ea typeface="微软雅黑" panose="020B0503020204020204" pitchFamily="34" charset="-122"/>
                <a:sym typeface="+mn-ea"/>
              </a:rPr>
              <a:t>5</a:t>
            </a:r>
            <a:r>
              <a:rPr lang="zh-CN" altLang="en-US" sz="1400" dirty="0">
                <a:solidFill>
                  <a:prstClr val="white"/>
                </a:solidFill>
                <a:latin typeface="微软雅黑" panose="020B0503020204020204" pitchFamily="34" charset="-122"/>
                <a:ea typeface="微软雅黑" panose="020B0503020204020204" pitchFamily="34" charset="-122"/>
                <a:sym typeface="+mn-ea"/>
              </a:rPr>
              <a:t>日</a:t>
            </a:r>
          </a:p>
        </p:txBody>
      </p:sp>
      <p:sp>
        <p:nvSpPr>
          <p:cNvPr id="4" name="矩形 3"/>
          <p:cNvSpPr>
            <a:spLocks noChangeArrowheads="1"/>
          </p:cNvSpPr>
          <p:nvPr/>
        </p:nvSpPr>
        <p:spPr bwMode="auto">
          <a:xfrm>
            <a:off x="701676" y="2484438"/>
            <a:ext cx="5454650" cy="77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Dall-E</a:t>
            </a:r>
            <a:r>
              <a:rPr lang="zh-CN" altLang="en-US" sz="1200">
                <a:solidFill>
                  <a:srgbClr val="000000"/>
                </a:solidFill>
                <a:latin typeface="微软雅黑" panose="020B0503020204020204" pitchFamily="34" charset="-122"/>
                <a:ea typeface="微软雅黑" panose="020B0503020204020204" pitchFamily="34" charset="-122"/>
              </a:rPr>
              <a:t>可以根据简单的描述创建逼真和清晰的图像，精通各种艺术风格，还可以生成文字制作建筑物上的标志，并制作同一场景的草图和全彩图像。</a:t>
            </a:r>
          </a:p>
        </p:txBody>
      </p:sp>
      <p:sp>
        <p:nvSpPr>
          <p:cNvPr id="5" name="文本框 4"/>
          <p:cNvSpPr txBox="1"/>
          <p:nvPr/>
        </p:nvSpPr>
        <p:spPr>
          <a:xfrm>
            <a:off x="2339976" y="2138363"/>
            <a:ext cx="1887055" cy="300082"/>
          </a:xfrm>
          <a:prstGeom prst="rect">
            <a:avLst/>
          </a:prstGeom>
          <a:noFill/>
        </p:spPr>
        <p:txBody>
          <a:bodyPr wrap="none">
            <a:spAutoFit/>
          </a:bodyPr>
          <a:lstStyle/>
          <a:p>
            <a:pPr defTabSz="685783">
              <a:defRPr/>
            </a:pPr>
            <a:r>
              <a:rPr lang="zh-CN" altLang="en-US" sz="1350" dirty="0">
                <a:solidFill>
                  <a:srgbClr val="3267C3"/>
                </a:solidFill>
                <a:latin typeface="微软雅黑" panose="020B0503020204020204" pitchFamily="34" charset="-122"/>
                <a:ea typeface="微软雅黑" panose="020B0503020204020204" pitchFamily="34" charset="-122"/>
                <a:sym typeface="+mn-ea"/>
              </a:rPr>
              <a:t>文生图模型</a:t>
            </a:r>
            <a:r>
              <a:rPr lang="en-US" altLang="zh-CN" sz="1350" dirty="0">
                <a:solidFill>
                  <a:srgbClr val="3267C3"/>
                </a:solidFill>
                <a:latin typeface="微软雅黑" panose="020B0503020204020204" pitchFamily="34" charset="-122"/>
                <a:ea typeface="微软雅黑" panose="020B0503020204020204" pitchFamily="34" charset="-122"/>
                <a:sym typeface="+mn-ea"/>
              </a:rPr>
              <a:t>Dall-E</a:t>
            </a:r>
            <a:r>
              <a:rPr lang="zh-CN" altLang="en-US" sz="1350" dirty="0">
                <a:solidFill>
                  <a:srgbClr val="3267C3"/>
                </a:solidFill>
                <a:latin typeface="微软雅黑" panose="020B0503020204020204" pitchFamily="34" charset="-122"/>
                <a:ea typeface="微软雅黑" panose="020B0503020204020204" pitchFamily="34" charset="-122"/>
                <a:sym typeface="+mn-ea"/>
              </a:rPr>
              <a:t>发布</a:t>
            </a:r>
          </a:p>
        </p:txBody>
      </p:sp>
      <p:sp>
        <p:nvSpPr>
          <p:cNvPr id="6" name="圆角矩形 7"/>
          <p:cNvSpPr/>
          <p:nvPr/>
        </p:nvSpPr>
        <p:spPr>
          <a:xfrm>
            <a:off x="777875" y="3603626"/>
            <a:ext cx="1417638"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2022</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4</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p>
        </p:txBody>
      </p:sp>
      <p:sp>
        <p:nvSpPr>
          <p:cNvPr id="7" name="矩形 6"/>
          <p:cNvSpPr>
            <a:spLocks noChangeArrowheads="1"/>
          </p:cNvSpPr>
          <p:nvPr/>
        </p:nvSpPr>
        <p:spPr bwMode="auto">
          <a:xfrm>
            <a:off x="701676" y="3954463"/>
            <a:ext cx="5454650" cy="77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Dall-E 2</a:t>
            </a:r>
            <a:r>
              <a:rPr lang="zh-CN" altLang="en-US" sz="1200">
                <a:solidFill>
                  <a:srgbClr val="000000"/>
                </a:solidFill>
                <a:latin typeface="微软雅黑" panose="020B0503020204020204" pitchFamily="34" charset="-122"/>
                <a:ea typeface="微软雅黑" panose="020B0503020204020204" pitchFamily="34" charset="-122"/>
              </a:rPr>
              <a:t>不仅可以生成更真实和更准确的画像，而且能够将文本描述中的概念、属性和风格等元素综合起来，生成现实主义的图像和艺术作品。</a:t>
            </a:r>
          </a:p>
        </p:txBody>
      </p:sp>
      <p:sp>
        <p:nvSpPr>
          <p:cNvPr id="8" name="文本框 7"/>
          <p:cNvSpPr txBox="1"/>
          <p:nvPr/>
        </p:nvSpPr>
        <p:spPr>
          <a:xfrm>
            <a:off x="2339976" y="3608388"/>
            <a:ext cx="1173719" cy="300082"/>
          </a:xfrm>
          <a:prstGeom prst="rect">
            <a:avLst/>
          </a:prstGeom>
          <a:noFill/>
        </p:spPr>
        <p:txBody>
          <a:bodyPr wrap="none">
            <a:spAutoFit/>
          </a:bodyPr>
          <a:lstStyle/>
          <a:p>
            <a:pPr defTabSz="685783">
              <a:defRPr/>
            </a:pPr>
            <a:r>
              <a:rPr lang="en-US" altLang="zh-CN" sz="1350" dirty="0">
                <a:solidFill>
                  <a:srgbClr val="3267C3"/>
                </a:solidFill>
                <a:latin typeface="微软雅黑" panose="020B0503020204020204" pitchFamily="34" charset="-122"/>
                <a:ea typeface="微软雅黑" panose="020B0503020204020204" pitchFamily="34" charset="-122"/>
                <a:sym typeface="+mn-ea"/>
              </a:rPr>
              <a:t>Dall-E 2</a:t>
            </a:r>
            <a:r>
              <a:rPr lang="zh-CN" altLang="en-US" sz="1350" dirty="0">
                <a:solidFill>
                  <a:srgbClr val="3267C3"/>
                </a:solidFill>
                <a:latin typeface="微软雅黑" panose="020B0503020204020204" pitchFamily="34" charset="-122"/>
                <a:ea typeface="微软雅黑" panose="020B0503020204020204" pitchFamily="34" charset="-122"/>
                <a:sym typeface="+mn-ea"/>
              </a:rPr>
              <a:t>发布</a:t>
            </a:r>
          </a:p>
        </p:txBody>
      </p:sp>
      <p:pic>
        <p:nvPicPr>
          <p:cNvPr id="8202"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8764" y="2133600"/>
            <a:ext cx="1944687"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2415" y="3908427"/>
            <a:ext cx="2271712"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31809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发展历程</a:t>
            </a:r>
          </a:p>
        </p:txBody>
      </p:sp>
      <p:sp>
        <p:nvSpPr>
          <p:cNvPr id="2" name="圆角矩形 7"/>
          <p:cNvSpPr/>
          <p:nvPr/>
        </p:nvSpPr>
        <p:spPr>
          <a:xfrm>
            <a:off x="777875" y="2133600"/>
            <a:ext cx="1562100"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2022</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11</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r>
              <a:rPr lang="en-US" altLang="zh-CN" sz="1400" dirty="0">
                <a:solidFill>
                  <a:prstClr val="white"/>
                </a:solidFill>
                <a:latin typeface="微软雅黑" panose="020B0503020204020204" pitchFamily="34" charset="-122"/>
                <a:ea typeface="微软雅黑" panose="020B0503020204020204" pitchFamily="34" charset="-122"/>
                <a:sym typeface="+mn-ea"/>
              </a:rPr>
              <a:t>30</a:t>
            </a:r>
            <a:r>
              <a:rPr lang="zh-CN" altLang="en-US" sz="1400" dirty="0">
                <a:solidFill>
                  <a:prstClr val="white"/>
                </a:solidFill>
                <a:latin typeface="微软雅黑" panose="020B0503020204020204" pitchFamily="34" charset="-122"/>
                <a:ea typeface="微软雅黑" panose="020B0503020204020204" pitchFamily="34" charset="-122"/>
                <a:sym typeface="+mn-ea"/>
              </a:rPr>
              <a:t>日</a:t>
            </a:r>
          </a:p>
        </p:txBody>
      </p:sp>
      <p:sp>
        <p:nvSpPr>
          <p:cNvPr id="4" name="矩形 3"/>
          <p:cNvSpPr>
            <a:spLocks noChangeArrowheads="1"/>
          </p:cNvSpPr>
          <p:nvPr/>
        </p:nvSpPr>
        <p:spPr bwMode="auto">
          <a:xfrm>
            <a:off x="701676" y="2484438"/>
            <a:ext cx="5526088" cy="77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ChatGPT</a:t>
            </a:r>
            <a:r>
              <a:rPr lang="zh-CN" altLang="en-US" sz="1200">
                <a:solidFill>
                  <a:srgbClr val="000000"/>
                </a:solidFill>
                <a:latin typeface="微软雅黑" panose="020B0503020204020204" pitchFamily="34" charset="-122"/>
                <a:ea typeface="微软雅黑" panose="020B0503020204020204" pitchFamily="34" charset="-122"/>
              </a:rPr>
              <a:t>不仅能与人对话，还能编写代码、创作内容等，这一款革命性产品的上线引发全球关注，上线仅</a:t>
            </a:r>
            <a:r>
              <a:rPr lang="en-US" altLang="zh-CN" sz="1200">
                <a:solidFill>
                  <a:srgbClr val="000000"/>
                </a:solidFill>
                <a:latin typeface="微软雅黑" panose="020B0503020204020204" pitchFamily="34" charset="-122"/>
                <a:ea typeface="微软雅黑" panose="020B0503020204020204" pitchFamily="34" charset="-122"/>
              </a:rPr>
              <a:t>5</a:t>
            </a:r>
            <a:r>
              <a:rPr lang="zh-CN" altLang="en-US" sz="1200">
                <a:solidFill>
                  <a:srgbClr val="000000"/>
                </a:solidFill>
                <a:latin typeface="微软雅黑" panose="020B0503020204020204" pitchFamily="34" charset="-122"/>
                <a:ea typeface="微软雅黑" panose="020B0503020204020204" pitchFamily="34" charset="-122"/>
              </a:rPr>
              <a:t>天用户数量就已突破</a:t>
            </a:r>
            <a:r>
              <a:rPr lang="en-US" altLang="zh-CN" sz="1200">
                <a:solidFill>
                  <a:srgbClr val="000000"/>
                </a:solidFill>
                <a:latin typeface="微软雅黑" panose="020B0503020204020204" pitchFamily="34" charset="-122"/>
                <a:ea typeface="微软雅黑" panose="020B0503020204020204" pitchFamily="34" charset="-122"/>
              </a:rPr>
              <a:t>100</a:t>
            </a:r>
            <a:r>
              <a:rPr lang="zh-CN" altLang="en-US" sz="1200">
                <a:solidFill>
                  <a:srgbClr val="000000"/>
                </a:solidFill>
                <a:latin typeface="微软雅黑" panose="020B0503020204020204" pitchFamily="34" charset="-122"/>
                <a:ea typeface="微软雅黑" panose="020B0503020204020204" pitchFamily="34" charset="-122"/>
              </a:rPr>
              <a:t>万。</a:t>
            </a:r>
          </a:p>
        </p:txBody>
      </p:sp>
      <p:sp>
        <p:nvSpPr>
          <p:cNvPr id="5" name="文本框 4"/>
          <p:cNvSpPr txBox="1"/>
          <p:nvPr/>
        </p:nvSpPr>
        <p:spPr>
          <a:xfrm>
            <a:off x="2339976" y="2138363"/>
            <a:ext cx="2111475" cy="300082"/>
          </a:xfrm>
          <a:prstGeom prst="rect">
            <a:avLst/>
          </a:prstGeom>
          <a:noFill/>
        </p:spPr>
        <p:txBody>
          <a:bodyPr wrap="none">
            <a:spAutoFit/>
          </a:bodyPr>
          <a:lstStyle/>
          <a:p>
            <a:pPr defTabSz="685783">
              <a:defRPr/>
            </a:pPr>
            <a:r>
              <a:rPr lang="zh-CN" altLang="en-US" sz="1350" dirty="0">
                <a:solidFill>
                  <a:srgbClr val="3267C3"/>
                </a:solidFill>
                <a:latin typeface="微软雅黑" panose="020B0503020204020204" pitchFamily="34" charset="-122"/>
                <a:ea typeface="微软雅黑" panose="020B0503020204020204" pitchFamily="34" charset="-122"/>
                <a:sym typeface="+mn-ea"/>
              </a:rPr>
              <a:t>大语言模型</a:t>
            </a:r>
            <a:r>
              <a:rPr lang="en-US" altLang="zh-CN" sz="1350" dirty="0">
                <a:solidFill>
                  <a:srgbClr val="3267C3"/>
                </a:solidFill>
                <a:latin typeface="微软雅黑" panose="020B0503020204020204" pitchFamily="34" charset="-122"/>
                <a:ea typeface="微软雅黑" panose="020B0503020204020204" pitchFamily="34" charset="-122"/>
                <a:sym typeface="+mn-ea"/>
              </a:rPr>
              <a:t>ChatGPT</a:t>
            </a:r>
            <a:r>
              <a:rPr lang="zh-CN" altLang="en-US" sz="1350" dirty="0">
                <a:solidFill>
                  <a:srgbClr val="3267C3"/>
                </a:solidFill>
                <a:latin typeface="微软雅黑" panose="020B0503020204020204" pitchFamily="34" charset="-122"/>
                <a:ea typeface="微软雅黑" panose="020B0503020204020204" pitchFamily="34" charset="-122"/>
                <a:sym typeface="+mn-ea"/>
              </a:rPr>
              <a:t>发布</a:t>
            </a:r>
          </a:p>
        </p:txBody>
      </p:sp>
      <p:sp>
        <p:nvSpPr>
          <p:cNvPr id="6" name="圆角矩形 7"/>
          <p:cNvSpPr/>
          <p:nvPr/>
        </p:nvSpPr>
        <p:spPr>
          <a:xfrm>
            <a:off x="777875" y="3603626"/>
            <a:ext cx="1562100"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2023</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3</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r>
              <a:rPr lang="en-US" altLang="zh-CN" sz="1400" dirty="0">
                <a:solidFill>
                  <a:prstClr val="white"/>
                </a:solidFill>
                <a:latin typeface="微软雅黑" panose="020B0503020204020204" pitchFamily="34" charset="-122"/>
                <a:ea typeface="微软雅黑" panose="020B0503020204020204" pitchFamily="34" charset="-122"/>
                <a:sym typeface="+mn-ea"/>
              </a:rPr>
              <a:t>15</a:t>
            </a:r>
            <a:r>
              <a:rPr lang="zh-CN" altLang="en-US" sz="1400" dirty="0">
                <a:solidFill>
                  <a:prstClr val="white"/>
                </a:solidFill>
                <a:latin typeface="微软雅黑" panose="020B0503020204020204" pitchFamily="34" charset="-122"/>
                <a:ea typeface="微软雅黑" panose="020B0503020204020204" pitchFamily="34" charset="-122"/>
                <a:sym typeface="+mn-ea"/>
              </a:rPr>
              <a:t>日</a:t>
            </a:r>
          </a:p>
        </p:txBody>
      </p:sp>
      <p:sp>
        <p:nvSpPr>
          <p:cNvPr id="7" name="矩形 6"/>
          <p:cNvSpPr>
            <a:spLocks noChangeArrowheads="1"/>
          </p:cNvSpPr>
          <p:nvPr/>
        </p:nvSpPr>
        <p:spPr bwMode="auto">
          <a:xfrm>
            <a:off x="701676" y="3954463"/>
            <a:ext cx="5383213" cy="77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GPT-4</a:t>
            </a:r>
            <a:r>
              <a:rPr lang="zh-CN" altLang="en-US" sz="1200">
                <a:solidFill>
                  <a:srgbClr val="000000"/>
                </a:solidFill>
                <a:latin typeface="微软雅黑" panose="020B0503020204020204" pitchFamily="34" charset="-122"/>
                <a:ea typeface="微软雅黑" panose="020B0503020204020204" pitchFamily="34" charset="-122"/>
              </a:rPr>
              <a:t>可以更准确地解决用户的难题，多模态的</a:t>
            </a:r>
            <a:r>
              <a:rPr lang="en-US" altLang="zh-CN" sz="1200">
                <a:solidFill>
                  <a:srgbClr val="000000"/>
                </a:solidFill>
                <a:latin typeface="微软雅黑" panose="020B0503020204020204" pitchFamily="34" charset="-122"/>
                <a:ea typeface="微软雅黑" panose="020B0503020204020204" pitchFamily="34" charset="-122"/>
              </a:rPr>
              <a:t>GPT-4</a:t>
            </a:r>
            <a:r>
              <a:rPr lang="zh-CN" altLang="en-US" sz="1200">
                <a:solidFill>
                  <a:srgbClr val="000000"/>
                </a:solidFill>
                <a:latin typeface="微软雅黑" panose="020B0503020204020204" pitchFamily="34" charset="-122"/>
                <a:ea typeface="微软雅黑" panose="020B0503020204020204" pitchFamily="34" charset="-122"/>
              </a:rPr>
              <a:t>还可以生成、编辑具有创意性或技术性的文章，在高级推理方面的表现超过其前代产品。</a:t>
            </a:r>
          </a:p>
        </p:txBody>
      </p:sp>
      <p:sp>
        <p:nvSpPr>
          <p:cNvPr id="8" name="文本框 7"/>
          <p:cNvSpPr txBox="1"/>
          <p:nvPr/>
        </p:nvSpPr>
        <p:spPr>
          <a:xfrm>
            <a:off x="2339977" y="3608388"/>
            <a:ext cx="1386918" cy="300082"/>
          </a:xfrm>
          <a:prstGeom prst="rect">
            <a:avLst/>
          </a:prstGeom>
          <a:noFill/>
        </p:spPr>
        <p:txBody>
          <a:bodyPr wrap="none">
            <a:spAutoFit/>
          </a:bodyPr>
          <a:lstStyle/>
          <a:p>
            <a:pPr defTabSz="685783">
              <a:defRPr/>
            </a:pPr>
            <a:r>
              <a:rPr lang="en-US" altLang="zh-CN" sz="1350" dirty="0">
                <a:solidFill>
                  <a:srgbClr val="3267C3"/>
                </a:solidFill>
                <a:latin typeface="微软雅黑" panose="020B0503020204020204" pitchFamily="34" charset="-122"/>
                <a:ea typeface="微软雅黑" panose="020B0503020204020204" pitchFamily="34" charset="-122"/>
                <a:sym typeface="+mn-ea"/>
              </a:rPr>
              <a:t>GPT-4</a:t>
            </a:r>
            <a:r>
              <a:rPr lang="zh-CN" altLang="en-US" sz="1350" dirty="0">
                <a:solidFill>
                  <a:srgbClr val="3267C3"/>
                </a:solidFill>
                <a:latin typeface="微软雅黑" panose="020B0503020204020204" pitchFamily="34" charset="-122"/>
                <a:ea typeface="微软雅黑" panose="020B0503020204020204" pitchFamily="34" charset="-122"/>
                <a:sym typeface="+mn-ea"/>
              </a:rPr>
              <a:t>正式面世</a:t>
            </a:r>
          </a:p>
        </p:txBody>
      </p:sp>
      <p:pic>
        <p:nvPicPr>
          <p:cNvPr id="9226"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127" y="2060577"/>
            <a:ext cx="1854200" cy="123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1" y="3786188"/>
            <a:ext cx="17049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369630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发展历程</a:t>
            </a:r>
          </a:p>
        </p:txBody>
      </p:sp>
      <p:sp>
        <p:nvSpPr>
          <p:cNvPr id="2" name="圆角矩形 7"/>
          <p:cNvSpPr/>
          <p:nvPr/>
        </p:nvSpPr>
        <p:spPr>
          <a:xfrm>
            <a:off x="777875" y="2133600"/>
            <a:ext cx="1562100"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2023</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9</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r>
              <a:rPr lang="en-US" altLang="zh-CN" sz="1400" dirty="0">
                <a:solidFill>
                  <a:prstClr val="white"/>
                </a:solidFill>
                <a:latin typeface="微软雅黑" panose="020B0503020204020204" pitchFamily="34" charset="-122"/>
                <a:ea typeface="微软雅黑" panose="020B0503020204020204" pitchFamily="34" charset="-122"/>
                <a:sym typeface="+mn-ea"/>
              </a:rPr>
              <a:t>21</a:t>
            </a:r>
            <a:r>
              <a:rPr lang="zh-CN" altLang="en-US" sz="1400" dirty="0">
                <a:solidFill>
                  <a:prstClr val="white"/>
                </a:solidFill>
                <a:latin typeface="微软雅黑" panose="020B0503020204020204" pitchFamily="34" charset="-122"/>
                <a:ea typeface="微软雅黑" panose="020B0503020204020204" pitchFamily="34" charset="-122"/>
                <a:sym typeface="+mn-ea"/>
              </a:rPr>
              <a:t>日</a:t>
            </a:r>
          </a:p>
        </p:txBody>
      </p:sp>
      <p:sp>
        <p:nvSpPr>
          <p:cNvPr id="4" name="矩形 3"/>
          <p:cNvSpPr>
            <a:spLocks noChangeArrowheads="1"/>
          </p:cNvSpPr>
          <p:nvPr/>
        </p:nvSpPr>
        <p:spPr bwMode="auto">
          <a:xfrm>
            <a:off x="701675" y="2484438"/>
            <a:ext cx="5599113" cy="77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Dall-E 3</a:t>
            </a:r>
            <a:r>
              <a:rPr lang="zh-CN" altLang="en-US" sz="1200">
                <a:solidFill>
                  <a:srgbClr val="000000"/>
                </a:solidFill>
                <a:latin typeface="微软雅黑" panose="020B0503020204020204" pitchFamily="34" charset="-122"/>
                <a:ea typeface="微软雅黑" panose="020B0503020204020204" pitchFamily="34" charset="-122"/>
              </a:rPr>
              <a:t>能够更准确、更优秀地生成效果，可以更准确地呈现用户的想法，用户可以要求</a:t>
            </a:r>
            <a:r>
              <a:rPr lang="en-US" altLang="zh-CN" sz="1200">
                <a:solidFill>
                  <a:srgbClr val="000000"/>
                </a:solidFill>
                <a:latin typeface="微软雅黑" panose="020B0503020204020204" pitchFamily="34" charset="-122"/>
                <a:ea typeface="微软雅黑" panose="020B0503020204020204" pitchFamily="34" charset="-122"/>
              </a:rPr>
              <a:t>ChatGPT</a:t>
            </a:r>
            <a:r>
              <a:rPr lang="zh-CN" altLang="en-US" sz="1200">
                <a:solidFill>
                  <a:srgbClr val="000000"/>
                </a:solidFill>
                <a:latin typeface="微软雅黑" panose="020B0503020204020204" pitchFamily="34" charset="-122"/>
                <a:ea typeface="微软雅黑" panose="020B0503020204020204" pitchFamily="34" charset="-122"/>
              </a:rPr>
              <a:t>提供合适的提示词。</a:t>
            </a:r>
          </a:p>
        </p:txBody>
      </p:sp>
      <p:sp>
        <p:nvSpPr>
          <p:cNvPr id="5" name="文本框 4"/>
          <p:cNvSpPr txBox="1"/>
          <p:nvPr/>
        </p:nvSpPr>
        <p:spPr>
          <a:xfrm>
            <a:off x="2339978" y="2138363"/>
            <a:ext cx="1519968" cy="300082"/>
          </a:xfrm>
          <a:prstGeom prst="rect">
            <a:avLst/>
          </a:prstGeom>
          <a:noFill/>
        </p:spPr>
        <p:txBody>
          <a:bodyPr wrap="none">
            <a:spAutoFit/>
          </a:bodyPr>
          <a:lstStyle/>
          <a:p>
            <a:pPr defTabSz="685783">
              <a:defRPr/>
            </a:pPr>
            <a:r>
              <a:rPr lang="en-US" altLang="zh-CN" sz="1350" dirty="0">
                <a:solidFill>
                  <a:srgbClr val="3267C3"/>
                </a:solidFill>
                <a:latin typeface="微软雅黑" panose="020B0503020204020204" pitchFamily="34" charset="-122"/>
                <a:ea typeface="微软雅黑" panose="020B0503020204020204" pitchFamily="34" charset="-122"/>
                <a:sym typeface="+mn-ea"/>
              </a:rPr>
              <a:t>Dall-E 3</a:t>
            </a:r>
            <a:r>
              <a:rPr lang="zh-CN" altLang="en-US" sz="1350" dirty="0">
                <a:solidFill>
                  <a:srgbClr val="3267C3"/>
                </a:solidFill>
                <a:latin typeface="微软雅黑" panose="020B0503020204020204" pitchFamily="34" charset="-122"/>
                <a:ea typeface="微软雅黑" panose="020B0503020204020204" pitchFamily="34" charset="-122"/>
                <a:sym typeface="+mn-ea"/>
              </a:rPr>
              <a:t>正式发布</a:t>
            </a:r>
          </a:p>
        </p:txBody>
      </p:sp>
      <p:sp>
        <p:nvSpPr>
          <p:cNvPr id="6" name="圆角矩形 7"/>
          <p:cNvSpPr/>
          <p:nvPr/>
        </p:nvSpPr>
        <p:spPr>
          <a:xfrm>
            <a:off x="777875" y="3603626"/>
            <a:ext cx="1562100"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2024</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2</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r>
              <a:rPr lang="en-US" altLang="zh-CN" sz="1400" dirty="0">
                <a:solidFill>
                  <a:prstClr val="white"/>
                </a:solidFill>
                <a:latin typeface="微软雅黑" panose="020B0503020204020204" pitchFamily="34" charset="-122"/>
                <a:ea typeface="微软雅黑" panose="020B0503020204020204" pitchFamily="34" charset="-122"/>
                <a:sym typeface="+mn-ea"/>
              </a:rPr>
              <a:t>16</a:t>
            </a:r>
            <a:r>
              <a:rPr lang="zh-CN" altLang="en-US" sz="1400" dirty="0">
                <a:solidFill>
                  <a:prstClr val="white"/>
                </a:solidFill>
                <a:latin typeface="微软雅黑" panose="020B0503020204020204" pitchFamily="34" charset="-122"/>
                <a:ea typeface="微软雅黑" panose="020B0503020204020204" pitchFamily="34" charset="-122"/>
                <a:sym typeface="+mn-ea"/>
              </a:rPr>
              <a:t>日</a:t>
            </a:r>
          </a:p>
        </p:txBody>
      </p:sp>
      <p:sp>
        <p:nvSpPr>
          <p:cNvPr id="7" name="矩形 6"/>
          <p:cNvSpPr>
            <a:spLocks noChangeArrowheads="1"/>
          </p:cNvSpPr>
          <p:nvPr/>
        </p:nvSpPr>
        <p:spPr bwMode="auto">
          <a:xfrm>
            <a:off x="701675" y="3954463"/>
            <a:ext cx="5599113" cy="114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Sora</a:t>
            </a:r>
            <a:r>
              <a:rPr lang="zh-CN" altLang="en-US" sz="1200">
                <a:solidFill>
                  <a:srgbClr val="000000"/>
                </a:solidFill>
                <a:latin typeface="微软雅黑" panose="020B0503020204020204" pitchFamily="34" charset="-122"/>
                <a:ea typeface="微软雅黑" panose="020B0503020204020204" pitchFamily="34" charset="-122"/>
              </a:rPr>
              <a:t>继承了</a:t>
            </a:r>
            <a:r>
              <a:rPr lang="en-US" altLang="zh-CN" sz="1200">
                <a:solidFill>
                  <a:srgbClr val="000000"/>
                </a:solidFill>
                <a:latin typeface="微软雅黑" panose="020B0503020204020204" pitchFamily="34" charset="-122"/>
                <a:ea typeface="微软雅黑" panose="020B0503020204020204" pitchFamily="34" charset="-122"/>
              </a:rPr>
              <a:t>Dall-E 3</a:t>
            </a:r>
            <a:r>
              <a:rPr lang="zh-CN" altLang="en-US" sz="1200">
                <a:solidFill>
                  <a:srgbClr val="000000"/>
                </a:solidFill>
                <a:latin typeface="微软雅黑" panose="020B0503020204020204" pitchFamily="34" charset="-122"/>
                <a:ea typeface="微软雅黑" panose="020B0503020204020204" pitchFamily="34" charset="-122"/>
              </a:rPr>
              <a:t>的画质和遵循指令能力，可以根据用户的文本提示创建逼真的视频，可以深度模拟真实物理世界，能生成具有多个角色、包含特定运动的复杂场景。</a:t>
            </a:r>
          </a:p>
        </p:txBody>
      </p:sp>
      <p:sp>
        <p:nvSpPr>
          <p:cNvPr id="8" name="文本框 7"/>
          <p:cNvSpPr txBox="1"/>
          <p:nvPr/>
        </p:nvSpPr>
        <p:spPr>
          <a:xfrm>
            <a:off x="2339976" y="3608388"/>
            <a:ext cx="902811" cy="300082"/>
          </a:xfrm>
          <a:prstGeom prst="rect">
            <a:avLst/>
          </a:prstGeom>
          <a:noFill/>
        </p:spPr>
        <p:txBody>
          <a:bodyPr wrap="none">
            <a:spAutoFit/>
          </a:bodyPr>
          <a:lstStyle/>
          <a:p>
            <a:pPr defTabSz="685783">
              <a:defRPr/>
            </a:pPr>
            <a:r>
              <a:rPr lang="en-US" altLang="zh-CN" sz="1350" dirty="0">
                <a:solidFill>
                  <a:srgbClr val="3267C3"/>
                </a:solidFill>
                <a:latin typeface="微软雅黑" panose="020B0503020204020204" pitchFamily="34" charset="-122"/>
                <a:ea typeface="微软雅黑" panose="020B0503020204020204" pitchFamily="34" charset="-122"/>
                <a:sym typeface="+mn-ea"/>
              </a:rPr>
              <a:t>Sora</a:t>
            </a:r>
            <a:r>
              <a:rPr lang="zh-CN" altLang="en-US" sz="1350" dirty="0">
                <a:solidFill>
                  <a:srgbClr val="3267C3"/>
                </a:solidFill>
                <a:latin typeface="微软雅黑" panose="020B0503020204020204" pitchFamily="34" charset="-122"/>
                <a:ea typeface="微软雅黑" panose="020B0503020204020204" pitchFamily="34" charset="-122"/>
                <a:sym typeface="+mn-ea"/>
              </a:rPr>
              <a:t>问世</a:t>
            </a:r>
          </a:p>
        </p:txBody>
      </p:sp>
      <p:pic>
        <p:nvPicPr>
          <p:cNvPr id="10250"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5288" y="2133601"/>
            <a:ext cx="17145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9251" y="3800476"/>
            <a:ext cx="16668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515644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607</TotalTime>
  <Words>965</Words>
  <Application>Microsoft Office PowerPoint</Application>
  <PresentationFormat>全屏显示(4:3)</PresentationFormat>
  <Paragraphs>61</Paragraphs>
  <Slides>15</Slides>
  <Notes>1</Notes>
  <HiddenSlides>1</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等线</vt:lpstr>
      <vt:lpstr>SimHei</vt:lpstr>
      <vt:lpstr>思源黑体 CN Medium</vt:lpstr>
      <vt:lpstr>思源黑体 CN Normal</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hkfw</dc:creator>
  <cp:lastModifiedBy>Yijia Lu</cp:lastModifiedBy>
  <cp:revision>27</cp:revision>
  <dcterms:created xsi:type="dcterms:W3CDTF">2024-03-13T05:19:54Z</dcterms:created>
  <dcterms:modified xsi:type="dcterms:W3CDTF">2024-03-24T03:20:30Z</dcterms:modified>
</cp:coreProperties>
</file>